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45"/>
  </p:notesMasterIdLst>
  <p:handoutMasterIdLst>
    <p:handoutMasterId r:id="rId46"/>
  </p:handoutMasterIdLst>
  <p:sldIdLst>
    <p:sldId id="289" r:id="rId5"/>
    <p:sldId id="288" r:id="rId6"/>
    <p:sldId id="276" r:id="rId7"/>
    <p:sldId id="261" r:id="rId8"/>
    <p:sldId id="313" r:id="rId9"/>
    <p:sldId id="295" r:id="rId10"/>
    <p:sldId id="310" r:id="rId11"/>
    <p:sldId id="309" r:id="rId12"/>
    <p:sldId id="311" r:id="rId13"/>
    <p:sldId id="312" r:id="rId14"/>
    <p:sldId id="314" r:id="rId15"/>
    <p:sldId id="297" r:id="rId16"/>
    <p:sldId id="293" r:id="rId17"/>
    <p:sldId id="296" r:id="rId18"/>
    <p:sldId id="298" r:id="rId19"/>
    <p:sldId id="257" r:id="rId20"/>
    <p:sldId id="283" r:id="rId21"/>
    <p:sldId id="304" r:id="rId22"/>
    <p:sldId id="305" r:id="rId23"/>
    <p:sldId id="324" r:id="rId24"/>
    <p:sldId id="322" r:id="rId25"/>
    <p:sldId id="323" r:id="rId26"/>
    <p:sldId id="321" r:id="rId27"/>
    <p:sldId id="291" r:id="rId28"/>
    <p:sldId id="315" r:id="rId29"/>
    <p:sldId id="319" r:id="rId30"/>
    <p:sldId id="320" r:id="rId31"/>
    <p:sldId id="318" r:id="rId32"/>
    <p:sldId id="316" r:id="rId33"/>
    <p:sldId id="264" r:id="rId34"/>
    <p:sldId id="299" r:id="rId35"/>
    <p:sldId id="317" r:id="rId36"/>
    <p:sldId id="265" r:id="rId37"/>
    <p:sldId id="294" r:id="rId38"/>
    <p:sldId id="266" r:id="rId39"/>
    <p:sldId id="302" r:id="rId40"/>
    <p:sldId id="303" r:id="rId41"/>
    <p:sldId id="300" r:id="rId42"/>
    <p:sldId id="301" r:id="rId43"/>
    <p:sldId id="2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706" autoAdjust="0"/>
  </p:normalViewPr>
  <p:slideViewPr>
    <p:cSldViewPr snapToGrid="0">
      <p:cViewPr varScale="1">
        <p:scale>
          <a:sx n="84" d="100"/>
          <a:sy n="84" d="100"/>
        </p:scale>
        <p:origin x="163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E91839-296D-4711-83DA-098D11E7E8E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C73B73-B882-42BE-AD6C-EA9338CD7ED3}">
      <dgm:prSet/>
      <dgm:spPr/>
      <dgm:t>
        <a:bodyPr/>
        <a:lstStyle/>
        <a:p>
          <a:r>
            <a:rPr lang="en-US" b="1" i="0" baseline="0"/>
            <a:t>Objective</a:t>
          </a:r>
          <a:r>
            <a:rPr lang="en-US" b="0" i="0" baseline="0"/>
            <a:t>: </a:t>
          </a:r>
          <a:endParaRPr lang="en-US"/>
        </a:p>
      </dgm:t>
    </dgm:pt>
    <dgm:pt modelId="{B0F981A7-24BC-4774-82A2-E886BEFD7AA0}" type="parTrans" cxnId="{8C1ED172-22E3-4F7A-87D4-EE42C2771563}">
      <dgm:prSet/>
      <dgm:spPr/>
      <dgm:t>
        <a:bodyPr/>
        <a:lstStyle/>
        <a:p>
          <a:endParaRPr lang="en-US"/>
        </a:p>
      </dgm:t>
    </dgm:pt>
    <dgm:pt modelId="{2589D246-085D-4DAE-B303-C6D558052D36}" type="sibTrans" cxnId="{8C1ED172-22E3-4F7A-87D4-EE42C2771563}">
      <dgm:prSet/>
      <dgm:spPr/>
      <dgm:t>
        <a:bodyPr/>
        <a:lstStyle/>
        <a:p>
          <a:endParaRPr lang="en-US"/>
        </a:p>
      </dgm:t>
    </dgm:pt>
    <dgm:pt modelId="{72E900DF-CBC8-486D-AFC4-FBCB38F153F0}">
      <dgm:prSet/>
      <dgm:spPr/>
      <dgm:t>
        <a:bodyPr/>
        <a:lstStyle/>
        <a:p>
          <a:r>
            <a:rPr lang="en-US" b="0" i="0" baseline="0"/>
            <a:t>To determine optimal lag values for building predictive models using XGBoost.</a:t>
          </a:r>
          <a:endParaRPr lang="en-US"/>
        </a:p>
      </dgm:t>
    </dgm:pt>
    <dgm:pt modelId="{9B2814E5-53AC-4525-BB36-F0BD674D16B5}" type="parTrans" cxnId="{9726997B-4AAB-415D-A3AC-F2528272B540}">
      <dgm:prSet/>
      <dgm:spPr/>
      <dgm:t>
        <a:bodyPr/>
        <a:lstStyle/>
        <a:p>
          <a:endParaRPr lang="en-US"/>
        </a:p>
      </dgm:t>
    </dgm:pt>
    <dgm:pt modelId="{C6D4BF93-9983-48A2-A253-0622AD7064A3}" type="sibTrans" cxnId="{9726997B-4AAB-415D-A3AC-F2528272B540}">
      <dgm:prSet/>
      <dgm:spPr/>
      <dgm:t>
        <a:bodyPr/>
        <a:lstStyle/>
        <a:p>
          <a:endParaRPr lang="en-US"/>
        </a:p>
      </dgm:t>
    </dgm:pt>
    <dgm:pt modelId="{2EFFE2F5-AC2B-4C3E-80E7-9171CD944576}">
      <dgm:prSet/>
      <dgm:spPr/>
      <dgm:t>
        <a:bodyPr/>
        <a:lstStyle/>
        <a:p>
          <a:r>
            <a:rPr lang="en-US" b="1" i="0" baseline="0"/>
            <a:t>Process</a:t>
          </a:r>
          <a:r>
            <a:rPr lang="en-US" b="0" i="0" baseline="0"/>
            <a:t>:</a:t>
          </a:r>
          <a:endParaRPr lang="en-US"/>
        </a:p>
      </dgm:t>
    </dgm:pt>
    <dgm:pt modelId="{D3DADB7A-7332-44D4-982F-7A98CAB77BBA}" type="parTrans" cxnId="{F5BB2D1B-3209-44F9-BB81-8AF5BB28F139}">
      <dgm:prSet/>
      <dgm:spPr/>
      <dgm:t>
        <a:bodyPr/>
        <a:lstStyle/>
        <a:p>
          <a:endParaRPr lang="en-US"/>
        </a:p>
      </dgm:t>
    </dgm:pt>
    <dgm:pt modelId="{FD22FBBB-D030-449D-ACC5-2F2DDBA1C2FB}" type="sibTrans" cxnId="{F5BB2D1B-3209-44F9-BB81-8AF5BB28F139}">
      <dgm:prSet/>
      <dgm:spPr/>
      <dgm:t>
        <a:bodyPr/>
        <a:lstStyle/>
        <a:p>
          <a:endParaRPr lang="en-US"/>
        </a:p>
      </dgm:t>
    </dgm:pt>
    <dgm:pt modelId="{1080C33B-D268-4275-BF97-798D922C226A}">
      <dgm:prSet/>
      <dgm:spPr/>
      <dgm:t>
        <a:bodyPr/>
        <a:lstStyle/>
        <a:p>
          <a:r>
            <a:rPr lang="en-US" b="0" i="0" baseline="0"/>
            <a:t>Data exploration and preprocessing</a:t>
          </a:r>
          <a:endParaRPr lang="en-US"/>
        </a:p>
      </dgm:t>
    </dgm:pt>
    <dgm:pt modelId="{8F9F85EF-9CED-4E97-A738-B607CC5FD303}" type="parTrans" cxnId="{FC01F1ED-BEA9-42F2-AC6C-0D05FE8BA76B}">
      <dgm:prSet/>
      <dgm:spPr/>
      <dgm:t>
        <a:bodyPr/>
        <a:lstStyle/>
        <a:p>
          <a:endParaRPr lang="en-US"/>
        </a:p>
      </dgm:t>
    </dgm:pt>
    <dgm:pt modelId="{8254F2CE-F5CD-4396-9748-E7ED6216C60E}" type="sibTrans" cxnId="{FC01F1ED-BEA9-42F2-AC6C-0D05FE8BA76B}">
      <dgm:prSet/>
      <dgm:spPr/>
      <dgm:t>
        <a:bodyPr/>
        <a:lstStyle/>
        <a:p>
          <a:endParaRPr lang="en-US"/>
        </a:p>
      </dgm:t>
    </dgm:pt>
    <dgm:pt modelId="{6261152B-0DE4-4B59-829A-6173F7C64927}">
      <dgm:prSet/>
      <dgm:spPr/>
      <dgm:t>
        <a:bodyPr/>
        <a:lstStyle/>
        <a:p>
          <a:r>
            <a:rPr lang="en-US" b="0" i="0" baseline="0" dirty="0"/>
            <a:t>Determining the optimal lags (AR, MA, Seasonal) using </a:t>
          </a:r>
          <a:r>
            <a:rPr lang="en-US" b="0" i="0" baseline="0" dirty="0" err="1"/>
            <a:t>SArimax</a:t>
          </a:r>
          <a:endParaRPr lang="en-US" dirty="0"/>
        </a:p>
      </dgm:t>
    </dgm:pt>
    <dgm:pt modelId="{C5986D30-5A5A-46C0-A647-330534EEC227}" type="parTrans" cxnId="{210762FC-8337-4877-8B9F-8B663BEA2FDC}">
      <dgm:prSet/>
      <dgm:spPr/>
      <dgm:t>
        <a:bodyPr/>
        <a:lstStyle/>
        <a:p>
          <a:endParaRPr lang="en-US"/>
        </a:p>
      </dgm:t>
    </dgm:pt>
    <dgm:pt modelId="{CBC6F1D8-67E6-416C-8251-88495E0DFCE6}" type="sibTrans" cxnId="{210762FC-8337-4877-8B9F-8B663BEA2FDC}">
      <dgm:prSet/>
      <dgm:spPr/>
      <dgm:t>
        <a:bodyPr/>
        <a:lstStyle/>
        <a:p>
          <a:endParaRPr lang="en-US"/>
        </a:p>
      </dgm:t>
    </dgm:pt>
    <dgm:pt modelId="{5C7AA598-1E24-4302-B1F5-5B0C0D79BEA5}">
      <dgm:prSet/>
      <dgm:spPr/>
      <dgm:t>
        <a:bodyPr/>
        <a:lstStyle/>
        <a:p>
          <a:r>
            <a:rPr lang="en-US" b="0" i="0" baseline="0" dirty="0"/>
            <a:t>Building </a:t>
          </a:r>
          <a:r>
            <a:rPr lang="en-US" b="0" i="0" baseline="0" dirty="0" err="1"/>
            <a:t>XGBoost</a:t>
          </a:r>
          <a:r>
            <a:rPr lang="en-US" b="0" i="0" baseline="0" dirty="0"/>
            <a:t> model.</a:t>
          </a:r>
          <a:endParaRPr lang="en-US" dirty="0"/>
        </a:p>
      </dgm:t>
    </dgm:pt>
    <dgm:pt modelId="{41736536-32E4-4ADB-B790-461A979CEA41}" type="parTrans" cxnId="{413CEC22-1783-4E80-AEF3-68476C485976}">
      <dgm:prSet/>
      <dgm:spPr/>
      <dgm:t>
        <a:bodyPr/>
        <a:lstStyle/>
        <a:p>
          <a:endParaRPr lang="en-US"/>
        </a:p>
      </dgm:t>
    </dgm:pt>
    <dgm:pt modelId="{DFB5123E-C972-4248-B050-604866CAE193}" type="sibTrans" cxnId="{413CEC22-1783-4E80-AEF3-68476C485976}">
      <dgm:prSet/>
      <dgm:spPr/>
      <dgm:t>
        <a:bodyPr/>
        <a:lstStyle/>
        <a:p>
          <a:endParaRPr lang="en-US"/>
        </a:p>
      </dgm:t>
    </dgm:pt>
    <dgm:pt modelId="{FE2D735B-7954-4DB1-9B72-55E4962949C8}">
      <dgm:prSet/>
      <dgm:spPr/>
      <dgm:t>
        <a:bodyPr/>
        <a:lstStyle/>
        <a:p>
          <a:r>
            <a:rPr lang="en-US" b="0" i="0" baseline="0"/>
            <a:t>Evaluating model performance</a:t>
          </a:r>
          <a:endParaRPr lang="en-US"/>
        </a:p>
      </dgm:t>
    </dgm:pt>
    <dgm:pt modelId="{21B90AE9-2AF3-4DC0-AB14-7F0ABC6F8A73}" type="parTrans" cxnId="{3B411A0E-AC16-48D9-B01A-FFE1A17A556C}">
      <dgm:prSet/>
      <dgm:spPr/>
      <dgm:t>
        <a:bodyPr/>
        <a:lstStyle/>
        <a:p>
          <a:endParaRPr lang="en-US"/>
        </a:p>
      </dgm:t>
    </dgm:pt>
    <dgm:pt modelId="{F5E86C48-E31A-49D8-9EA2-05B4513F167A}" type="sibTrans" cxnId="{3B411A0E-AC16-48D9-B01A-FFE1A17A556C}">
      <dgm:prSet/>
      <dgm:spPr/>
      <dgm:t>
        <a:bodyPr/>
        <a:lstStyle/>
        <a:p>
          <a:endParaRPr lang="en-US"/>
        </a:p>
      </dgm:t>
    </dgm:pt>
    <dgm:pt modelId="{933A3642-6DFA-4134-9838-3227D9BD8C3F}">
      <dgm:prSet/>
      <dgm:spPr/>
      <dgm:t>
        <a:bodyPr/>
        <a:lstStyle/>
        <a:p>
          <a:r>
            <a:rPr lang="en-US" b="1" i="0" baseline="0"/>
            <a:t>Key Algorithms</a:t>
          </a:r>
          <a:r>
            <a:rPr lang="en-US" b="0" i="0" baseline="0"/>
            <a:t>:</a:t>
          </a:r>
          <a:endParaRPr lang="en-US"/>
        </a:p>
      </dgm:t>
    </dgm:pt>
    <dgm:pt modelId="{F93764A4-BFBD-4351-84DE-DBF1278CC1C3}" type="parTrans" cxnId="{DFB26ACE-E2EF-4E87-A7BF-A24088BA5FE0}">
      <dgm:prSet/>
      <dgm:spPr/>
      <dgm:t>
        <a:bodyPr/>
        <a:lstStyle/>
        <a:p>
          <a:endParaRPr lang="en-US"/>
        </a:p>
      </dgm:t>
    </dgm:pt>
    <dgm:pt modelId="{BCCFE3BD-CB32-418E-B606-E047C3EA7696}" type="sibTrans" cxnId="{DFB26ACE-E2EF-4E87-A7BF-A24088BA5FE0}">
      <dgm:prSet/>
      <dgm:spPr/>
      <dgm:t>
        <a:bodyPr/>
        <a:lstStyle/>
        <a:p>
          <a:endParaRPr lang="en-US"/>
        </a:p>
      </dgm:t>
    </dgm:pt>
    <dgm:pt modelId="{2AA59978-8A2C-42FF-8652-639D09DC21F3}">
      <dgm:prSet/>
      <dgm:spPr/>
      <dgm:t>
        <a:bodyPr/>
        <a:lstStyle/>
        <a:p>
          <a:r>
            <a:rPr lang="en-US" b="0" i="0" baseline="0"/>
            <a:t>Autoregressive Integrated Moving Average (ARIMA)</a:t>
          </a:r>
          <a:endParaRPr lang="en-US"/>
        </a:p>
      </dgm:t>
    </dgm:pt>
    <dgm:pt modelId="{15210C2B-96EA-4DEC-A893-7995CC8F2EE2}" type="parTrans" cxnId="{92B10931-E542-4756-B207-D92BE2EDA923}">
      <dgm:prSet/>
      <dgm:spPr/>
      <dgm:t>
        <a:bodyPr/>
        <a:lstStyle/>
        <a:p>
          <a:endParaRPr lang="en-US"/>
        </a:p>
      </dgm:t>
    </dgm:pt>
    <dgm:pt modelId="{B6D43FD0-2E4A-4DED-8353-E1A13BCB52E8}" type="sibTrans" cxnId="{92B10931-E542-4756-B207-D92BE2EDA923}">
      <dgm:prSet/>
      <dgm:spPr/>
      <dgm:t>
        <a:bodyPr/>
        <a:lstStyle/>
        <a:p>
          <a:endParaRPr lang="en-US"/>
        </a:p>
      </dgm:t>
    </dgm:pt>
    <dgm:pt modelId="{FB9E64C9-E729-4CBE-86CC-D2E07E65835A}">
      <dgm:prSet/>
      <dgm:spPr/>
      <dgm:t>
        <a:bodyPr/>
        <a:lstStyle/>
        <a:p>
          <a:r>
            <a:rPr lang="en-US" b="0" i="0" baseline="0" dirty="0" err="1"/>
            <a:t>XGBoost</a:t>
          </a:r>
          <a:r>
            <a:rPr lang="en-US" b="0" i="0" baseline="0" dirty="0"/>
            <a:t> for regression tasks</a:t>
          </a:r>
          <a:endParaRPr lang="en-US" dirty="0"/>
        </a:p>
      </dgm:t>
    </dgm:pt>
    <dgm:pt modelId="{8FB10C87-7FE0-44B6-BDCF-102D4FDD3479}" type="parTrans" cxnId="{BE18BE20-EC48-48C5-BF59-DCDC2BE7E4E4}">
      <dgm:prSet/>
      <dgm:spPr/>
      <dgm:t>
        <a:bodyPr/>
        <a:lstStyle/>
        <a:p>
          <a:endParaRPr lang="en-US"/>
        </a:p>
      </dgm:t>
    </dgm:pt>
    <dgm:pt modelId="{DC11A699-52A2-4B7D-99A6-2B2DC8FD3CB6}" type="sibTrans" cxnId="{BE18BE20-EC48-48C5-BF59-DCDC2BE7E4E4}">
      <dgm:prSet/>
      <dgm:spPr/>
      <dgm:t>
        <a:bodyPr/>
        <a:lstStyle/>
        <a:p>
          <a:endParaRPr lang="en-US"/>
        </a:p>
      </dgm:t>
    </dgm:pt>
    <dgm:pt modelId="{783B9D31-FB37-4003-8438-90F53D9C5DAA}" type="pres">
      <dgm:prSet presAssocID="{09E91839-296D-4711-83DA-098D11E7E8E0}" presName="Name0" presStyleCnt="0">
        <dgm:presLayoutVars>
          <dgm:dir/>
          <dgm:resizeHandles val="exact"/>
        </dgm:presLayoutVars>
      </dgm:prSet>
      <dgm:spPr/>
    </dgm:pt>
    <dgm:pt modelId="{24984AA9-6B48-4461-8FFA-C28EDCE85FA7}" type="pres">
      <dgm:prSet presAssocID="{B0C73B73-B882-42BE-AD6C-EA9338CD7ED3}" presName="node" presStyleLbl="node1" presStyleIdx="0" presStyleCnt="10">
        <dgm:presLayoutVars>
          <dgm:bulletEnabled val="1"/>
        </dgm:presLayoutVars>
      </dgm:prSet>
      <dgm:spPr/>
    </dgm:pt>
    <dgm:pt modelId="{CAB5F948-EDB8-4449-897D-7D3DD2704292}" type="pres">
      <dgm:prSet presAssocID="{2589D246-085D-4DAE-B303-C6D558052D36}" presName="sibTrans" presStyleLbl="sibTrans1D1" presStyleIdx="0" presStyleCnt="9"/>
      <dgm:spPr/>
    </dgm:pt>
    <dgm:pt modelId="{5A85436A-3259-4542-A316-6C0F03335B02}" type="pres">
      <dgm:prSet presAssocID="{2589D246-085D-4DAE-B303-C6D558052D36}" presName="connectorText" presStyleLbl="sibTrans1D1" presStyleIdx="0" presStyleCnt="9"/>
      <dgm:spPr/>
    </dgm:pt>
    <dgm:pt modelId="{3E0640C2-E00B-45C2-BB43-DD84C8D18D71}" type="pres">
      <dgm:prSet presAssocID="{72E900DF-CBC8-486D-AFC4-FBCB38F153F0}" presName="node" presStyleLbl="node1" presStyleIdx="1" presStyleCnt="10">
        <dgm:presLayoutVars>
          <dgm:bulletEnabled val="1"/>
        </dgm:presLayoutVars>
      </dgm:prSet>
      <dgm:spPr/>
    </dgm:pt>
    <dgm:pt modelId="{53C4BD60-EA47-4CFE-AC31-ABF289A01C10}" type="pres">
      <dgm:prSet presAssocID="{C6D4BF93-9983-48A2-A253-0622AD7064A3}" presName="sibTrans" presStyleLbl="sibTrans1D1" presStyleIdx="1" presStyleCnt="9"/>
      <dgm:spPr/>
    </dgm:pt>
    <dgm:pt modelId="{686F0FD6-E5A6-4974-BD28-D2CC518B1406}" type="pres">
      <dgm:prSet presAssocID="{C6D4BF93-9983-48A2-A253-0622AD7064A3}" presName="connectorText" presStyleLbl="sibTrans1D1" presStyleIdx="1" presStyleCnt="9"/>
      <dgm:spPr/>
    </dgm:pt>
    <dgm:pt modelId="{A43A2DC4-AD0A-4E3D-9D0F-5FD8D819FBAA}" type="pres">
      <dgm:prSet presAssocID="{2EFFE2F5-AC2B-4C3E-80E7-9171CD944576}" presName="node" presStyleLbl="node1" presStyleIdx="2" presStyleCnt="10">
        <dgm:presLayoutVars>
          <dgm:bulletEnabled val="1"/>
        </dgm:presLayoutVars>
      </dgm:prSet>
      <dgm:spPr/>
    </dgm:pt>
    <dgm:pt modelId="{172099FE-3170-4649-AF1D-6E6CB881E973}" type="pres">
      <dgm:prSet presAssocID="{FD22FBBB-D030-449D-ACC5-2F2DDBA1C2FB}" presName="sibTrans" presStyleLbl="sibTrans1D1" presStyleIdx="2" presStyleCnt="9"/>
      <dgm:spPr/>
    </dgm:pt>
    <dgm:pt modelId="{5F882ED3-6258-48F5-AEEE-317875B1039B}" type="pres">
      <dgm:prSet presAssocID="{FD22FBBB-D030-449D-ACC5-2F2DDBA1C2FB}" presName="connectorText" presStyleLbl="sibTrans1D1" presStyleIdx="2" presStyleCnt="9"/>
      <dgm:spPr/>
    </dgm:pt>
    <dgm:pt modelId="{C57AFB80-C513-4BC5-B4AD-0B4834A615D7}" type="pres">
      <dgm:prSet presAssocID="{1080C33B-D268-4275-BF97-798D922C226A}" presName="node" presStyleLbl="node1" presStyleIdx="3" presStyleCnt="10">
        <dgm:presLayoutVars>
          <dgm:bulletEnabled val="1"/>
        </dgm:presLayoutVars>
      </dgm:prSet>
      <dgm:spPr/>
    </dgm:pt>
    <dgm:pt modelId="{AAB87415-FE4D-4F91-8722-121402B7AC70}" type="pres">
      <dgm:prSet presAssocID="{8254F2CE-F5CD-4396-9748-E7ED6216C60E}" presName="sibTrans" presStyleLbl="sibTrans1D1" presStyleIdx="3" presStyleCnt="9"/>
      <dgm:spPr/>
    </dgm:pt>
    <dgm:pt modelId="{29F41099-ED47-4DC7-9A28-2AFF736646FB}" type="pres">
      <dgm:prSet presAssocID="{8254F2CE-F5CD-4396-9748-E7ED6216C60E}" presName="connectorText" presStyleLbl="sibTrans1D1" presStyleIdx="3" presStyleCnt="9"/>
      <dgm:spPr/>
    </dgm:pt>
    <dgm:pt modelId="{02A9B24C-6543-4081-802D-F26EF77FA1E9}" type="pres">
      <dgm:prSet presAssocID="{6261152B-0DE4-4B59-829A-6173F7C64927}" presName="node" presStyleLbl="node1" presStyleIdx="4" presStyleCnt="10">
        <dgm:presLayoutVars>
          <dgm:bulletEnabled val="1"/>
        </dgm:presLayoutVars>
      </dgm:prSet>
      <dgm:spPr/>
    </dgm:pt>
    <dgm:pt modelId="{1B2AF55A-7CA1-4E80-9E9D-91ED54E1EF1E}" type="pres">
      <dgm:prSet presAssocID="{CBC6F1D8-67E6-416C-8251-88495E0DFCE6}" presName="sibTrans" presStyleLbl="sibTrans1D1" presStyleIdx="4" presStyleCnt="9"/>
      <dgm:spPr/>
    </dgm:pt>
    <dgm:pt modelId="{F0B2249E-8E82-450C-8711-A29420F77138}" type="pres">
      <dgm:prSet presAssocID="{CBC6F1D8-67E6-416C-8251-88495E0DFCE6}" presName="connectorText" presStyleLbl="sibTrans1D1" presStyleIdx="4" presStyleCnt="9"/>
      <dgm:spPr/>
    </dgm:pt>
    <dgm:pt modelId="{67F3D069-727D-492C-8728-16B534949A09}" type="pres">
      <dgm:prSet presAssocID="{5C7AA598-1E24-4302-B1F5-5B0C0D79BEA5}" presName="node" presStyleLbl="node1" presStyleIdx="5" presStyleCnt="10" custLinFactNeighborX="-1574" custLinFactNeighborY="-6251">
        <dgm:presLayoutVars>
          <dgm:bulletEnabled val="1"/>
        </dgm:presLayoutVars>
      </dgm:prSet>
      <dgm:spPr/>
    </dgm:pt>
    <dgm:pt modelId="{09A2C538-6727-49BD-9FC9-089833D1A136}" type="pres">
      <dgm:prSet presAssocID="{DFB5123E-C972-4248-B050-604866CAE193}" presName="sibTrans" presStyleLbl="sibTrans1D1" presStyleIdx="5" presStyleCnt="9"/>
      <dgm:spPr/>
    </dgm:pt>
    <dgm:pt modelId="{E98C7908-9EB5-4669-A6A1-367DD75E816A}" type="pres">
      <dgm:prSet presAssocID="{DFB5123E-C972-4248-B050-604866CAE193}" presName="connectorText" presStyleLbl="sibTrans1D1" presStyleIdx="5" presStyleCnt="9"/>
      <dgm:spPr/>
    </dgm:pt>
    <dgm:pt modelId="{813F5007-2D3A-4F3A-BD26-ABB16225AFF0}" type="pres">
      <dgm:prSet presAssocID="{FE2D735B-7954-4DB1-9B72-55E4962949C8}" presName="node" presStyleLbl="node1" presStyleIdx="6" presStyleCnt="10">
        <dgm:presLayoutVars>
          <dgm:bulletEnabled val="1"/>
        </dgm:presLayoutVars>
      </dgm:prSet>
      <dgm:spPr/>
    </dgm:pt>
    <dgm:pt modelId="{C7BE25D2-6D85-46CA-8D8E-3763F1527F1A}" type="pres">
      <dgm:prSet presAssocID="{F5E86C48-E31A-49D8-9EA2-05B4513F167A}" presName="sibTrans" presStyleLbl="sibTrans1D1" presStyleIdx="6" presStyleCnt="9"/>
      <dgm:spPr/>
    </dgm:pt>
    <dgm:pt modelId="{190D09FE-C9AF-4229-B564-B3FD6776BF8B}" type="pres">
      <dgm:prSet presAssocID="{F5E86C48-E31A-49D8-9EA2-05B4513F167A}" presName="connectorText" presStyleLbl="sibTrans1D1" presStyleIdx="6" presStyleCnt="9"/>
      <dgm:spPr/>
    </dgm:pt>
    <dgm:pt modelId="{F92D4BAB-C604-4B11-837A-2DE8D8B45840}" type="pres">
      <dgm:prSet presAssocID="{933A3642-6DFA-4134-9838-3227D9BD8C3F}" presName="node" presStyleLbl="node1" presStyleIdx="7" presStyleCnt="10">
        <dgm:presLayoutVars>
          <dgm:bulletEnabled val="1"/>
        </dgm:presLayoutVars>
      </dgm:prSet>
      <dgm:spPr/>
    </dgm:pt>
    <dgm:pt modelId="{1E136F0D-B193-4826-B213-103878F4EA17}" type="pres">
      <dgm:prSet presAssocID="{BCCFE3BD-CB32-418E-B606-E047C3EA7696}" presName="sibTrans" presStyleLbl="sibTrans1D1" presStyleIdx="7" presStyleCnt="9"/>
      <dgm:spPr/>
    </dgm:pt>
    <dgm:pt modelId="{1C85C93B-DA1B-40B2-B3E8-ED2814E00B77}" type="pres">
      <dgm:prSet presAssocID="{BCCFE3BD-CB32-418E-B606-E047C3EA7696}" presName="connectorText" presStyleLbl="sibTrans1D1" presStyleIdx="7" presStyleCnt="9"/>
      <dgm:spPr/>
    </dgm:pt>
    <dgm:pt modelId="{BD6A23A9-4DA5-4FDC-AFF4-3BD3146324D3}" type="pres">
      <dgm:prSet presAssocID="{2AA59978-8A2C-42FF-8652-639D09DC21F3}" presName="node" presStyleLbl="node1" presStyleIdx="8" presStyleCnt="10">
        <dgm:presLayoutVars>
          <dgm:bulletEnabled val="1"/>
        </dgm:presLayoutVars>
      </dgm:prSet>
      <dgm:spPr/>
    </dgm:pt>
    <dgm:pt modelId="{E72D3CD9-5D86-4D3D-B8A4-83063F431738}" type="pres">
      <dgm:prSet presAssocID="{B6D43FD0-2E4A-4DED-8353-E1A13BCB52E8}" presName="sibTrans" presStyleLbl="sibTrans1D1" presStyleIdx="8" presStyleCnt="9"/>
      <dgm:spPr/>
    </dgm:pt>
    <dgm:pt modelId="{C8A3B9D3-B699-4657-9079-D686AC562E46}" type="pres">
      <dgm:prSet presAssocID="{B6D43FD0-2E4A-4DED-8353-E1A13BCB52E8}" presName="connectorText" presStyleLbl="sibTrans1D1" presStyleIdx="8" presStyleCnt="9"/>
      <dgm:spPr/>
    </dgm:pt>
    <dgm:pt modelId="{4276AA0A-3520-44A2-B00A-55B10D907C59}" type="pres">
      <dgm:prSet presAssocID="{FB9E64C9-E729-4CBE-86CC-D2E07E65835A}" presName="node" presStyleLbl="node1" presStyleIdx="9" presStyleCnt="10">
        <dgm:presLayoutVars>
          <dgm:bulletEnabled val="1"/>
        </dgm:presLayoutVars>
      </dgm:prSet>
      <dgm:spPr/>
    </dgm:pt>
  </dgm:ptLst>
  <dgm:cxnLst>
    <dgm:cxn modelId="{3B411A0E-AC16-48D9-B01A-FFE1A17A556C}" srcId="{09E91839-296D-4711-83DA-098D11E7E8E0}" destId="{FE2D735B-7954-4DB1-9B72-55E4962949C8}" srcOrd="6" destOrd="0" parTransId="{21B90AE9-2AF3-4DC0-AB14-7F0ABC6F8A73}" sibTransId="{F5E86C48-E31A-49D8-9EA2-05B4513F167A}"/>
    <dgm:cxn modelId="{B4D2090F-E9A8-463C-AFBE-B24DB309C11E}" type="presOf" srcId="{CBC6F1D8-67E6-416C-8251-88495E0DFCE6}" destId="{F0B2249E-8E82-450C-8711-A29420F77138}" srcOrd="1" destOrd="0" presId="urn:microsoft.com/office/officeart/2016/7/layout/RepeatingBendingProcessNew"/>
    <dgm:cxn modelId="{C28B3C12-D8ED-43DD-AC21-0199AAF21A18}" type="presOf" srcId="{5C7AA598-1E24-4302-B1F5-5B0C0D79BEA5}" destId="{67F3D069-727D-492C-8728-16B534949A09}" srcOrd="0" destOrd="0" presId="urn:microsoft.com/office/officeart/2016/7/layout/RepeatingBendingProcessNew"/>
    <dgm:cxn modelId="{37FAF71A-5DF1-4BD8-8B65-A8CB4C3E8D49}" type="presOf" srcId="{F5E86C48-E31A-49D8-9EA2-05B4513F167A}" destId="{C7BE25D2-6D85-46CA-8D8E-3763F1527F1A}" srcOrd="0" destOrd="0" presId="urn:microsoft.com/office/officeart/2016/7/layout/RepeatingBendingProcessNew"/>
    <dgm:cxn modelId="{F5BB2D1B-3209-44F9-BB81-8AF5BB28F139}" srcId="{09E91839-296D-4711-83DA-098D11E7E8E0}" destId="{2EFFE2F5-AC2B-4C3E-80E7-9171CD944576}" srcOrd="2" destOrd="0" parTransId="{D3DADB7A-7332-44D4-982F-7A98CAB77BBA}" sibTransId="{FD22FBBB-D030-449D-ACC5-2F2DDBA1C2FB}"/>
    <dgm:cxn modelId="{1B293E1E-D082-4AAB-A67B-4A194A5E3DC0}" type="presOf" srcId="{C6D4BF93-9983-48A2-A253-0622AD7064A3}" destId="{686F0FD6-E5A6-4974-BD28-D2CC518B1406}" srcOrd="1" destOrd="0" presId="urn:microsoft.com/office/officeart/2016/7/layout/RepeatingBendingProcessNew"/>
    <dgm:cxn modelId="{685B491E-ACAB-4D92-A984-51FFDCACE525}" type="presOf" srcId="{FB9E64C9-E729-4CBE-86CC-D2E07E65835A}" destId="{4276AA0A-3520-44A2-B00A-55B10D907C59}" srcOrd="0" destOrd="0" presId="urn:microsoft.com/office/officeart/2016/7/layout/RepeatingBendingProcessNew"/>
    <dgm:cxn modelId="{BE18BE20-EC48-48C5-BF59-DCDC2BE7E4E4}" srcId="{09E91839-296D-4711-83DA-098D11E7E8E0}" destId="{FB9E64C9-E729-4CBE-86CC-D2E07E65835A}" srcOrd="9" destOrd="0" parTransId="{8FB10C87-7FE0-44B6-BDCF-102D4FDD3479}" sibTransId="{DC11A699-52A2-4B7D-99A6-2B2DC8FD3CB6}"/>
    <dgm:cxn modelId="{413CEC22-1783-4E80-AEF3-68476C485976}" srcId="{09E91839-296D-4711-83DA-098D11E7E8E0}" destId="{5C7AA598-1E24-4302-B1F5-5B0C0D79BEA5}" srcOrd="5" destOrd="0" parTransId="{41736536-32E4-4ADB-B790-461A979CEA41}" sibTransId="{DFB5123E-C972-4248-B050-604866CAE193}"/>
    <dgm:cxn modelId="{56700B2A-2C2F-4F0F-9548-262593FC0268}" type="presOf" srcId="{FD22FBBB-D030-449D-ACC5-2F2DDBA1C2FB}" destId="{5F882ED3-6258-48F5-AEEE-317875B1039B}" srcOrd="1" destOrd="0" presId="urn:microsoft.com/office/officeart/2016/7/layout/RepeatingBendingProcessNew"/>
    <dgm:cxn modelId="{EF96692A-A9A2-42FD-AAF4-D4F2F5982694}" type="presOf" srcId="{FE2D735B-7954-4DB1-9B72-55E4962949C8}" destId="{813F5007-2D3A-4F3A-BD26-ABB16225AFF0}" srcOrd="0" destOrd="0" presId="urn:microsoft.com/office/officeart/2016/7/layout/RepeatingBendingProcessNew"/>
    <dgm:cxn modelId="{8218462F-0265-4D03-B177-4B94FCF484B9}" type="presOf" srcId="{8254F2CE-F5CD-4396-9748-E7ED6216C60E}" destId="{29F41099-ED47-4DC7-9A28-2AFF736646FB}" srcOrd="1" destOrd="0" presId="urn:microsoft.com/office/officeart/2016/7/layout/RepeatingBendingProcessNew"/>
    <dgm:cxn modelId="{8AE8C030-EEDA-4471-A4DF-563DF33738D7}" type="presOf" srcId="{FD22FBBB-D030-449D-ACC5-2F2DDBA1C2FB}" destId="{172099FE-3170-4649-AF1D-6E6CB881E973}" srcOrd="0" destOrd="0" presId="urn:microsoft.com/office/officeart/2016/7/layout/RepeatingBendingProcessNew"/>
    <dgm:cxn modelId="{92B10931-E542-4756-B207-D92BE2EDA923}" srcId="{09E91839-296D-4711-83DA-098D11E7E8E0}" destId="{2AA59978-8A2C-42FF-8652-639D09DC21F3}" srcOrd="8" destOrd="0" parTransId="{15210C2B-96EA-4DEC-A893-7995CC8F2EE2}" sibTransId="{B6D43FD0-2E4A-4DED-8353-E1A13BCB52E8}"/>
    <dgm:cxn modelId="{9E869132-9BCA-4D3B-ACB0-55768FC4F3B3}" type="presOf" srcId="{BCCFE3BD-CB32-418E-B606-E047C3EA7696}" destId="{1E136F0D-B193-4826-B213-103878F4EA17}" srcOrd="0" destOrd="0" presId="urn:microsoft.com/office/officeart/2016/7/layout/RepeatingBendingProcessNew"/>
    <dgm:cxn modelId="{8530033B-125F-4EAC-9A8F-1ACAF8A067C5}" type="presOf" srcId="{2589D246-085D-4DAE-B303-C6D558052D36}" destId="{CAB5F948-EDB8-4449-897D-7D3DD2704292}" srcOrd="0" destOrd="0" presId="urn:microsoft.com/office/officeart/2016/7/layout/RepeatingBendingProcessNew"/>
    <dgm:cxn modelId="{1C3DB33C-7C8E-43D4-B9CB-28E610FC2EA6}" type="presOf" srcId="{DFB5123E-C972-4248-B050-604866CAE193}" destId="{E98C7908-9EB5-4669-A6A1-367DD75E816A}" srcOrd="1" destOrd="0" presId="urn:microsoft.com/office/officeart/2016/7/layout/RepeatingBendingProcessNew"/>
    <dgm:cxn modelId="{4144E33F-D6CC-4F8E-8858-291D4719B6A4}" type="presOf" srcId="{F5E86C48-E31A-49D8-9EA2-05B4513F167A}" destId="{190D09FE-C9AF-4229-B564-B3FD6776BF8B}" srcOrd="1" destOrd="0" presId="urn:microsoft.com/office/officeart/2016/7/layout/RepeatingBendingProcessNew"/>
    <dgm:cxn modelId="{91B0CB6B-1305-4AC1-9134-EF11FEB77721}" type="presOf" srcId="{2589D246-085D-4DAE-B303-C6D558052D36}" destId="{5A85436A-3259-4542-A316-6C0F03335B02}" srcOrd="1" destOrd="0" presId="urn:microsoft.com/office/officeart/2016/7/layout/RepeatingBendingProcessNew"/>
    <dgm:cxn modelId="{8C1ED172-22E3-4F7A-87D4-EE42C2771563}" srcId="{09E91839-296D-4711-83DA-098D11E7E8E0}" destId="{B0C73B73-B882-42BE-AD6C-EA9338CD7ED3}" srcOrd="0" destOrd="0" parTransId="{B0F981A7-24BC-4774-82A2-E886BEFD7AA0}" sibTransId="{2589D246-085D-4DAE-B303-C6D558052D36}"/>
    <dgm:cxn modelId="{D15EAE57-B187-48D3-AA97-A1AACCFD6CA4}" type="presOf" srcId="{1080C33B-D268-4275-BF97-798D922C226A}" destId="{C57AFB80-C513-4BC5-B4AD-0B4834A615D7}" srcOrd="0" destOrd="0" presId="urn:microsoft.com/office/officeart/2016/7/layout/RepeatingBendingProcessNew"/>
    <dgm:cxn modelId="{06391659-B74F-4D50-A193-DD09B9F64BB9}" type="presOf" srcId="{B6D43FD0-2E4A-4DED-8353-E1A13BCB52E8}" destId="{C8A3B9D3-B699-4657-9079-D686AC562E46}" srcOrd="1" destOrd="0" presId="urn:microsoft.com/office/officeart/2016/7/layout/RepeatingBendingProcessNew"/>
    <dgm:cxn modelId="{9726997B-4AAB-415D-A3AC-F2528272B540}" srcId="{09E91839-296D-4711-83DA-098D11E7E8E0}" destId="{72E900DF-CBC8-486D-AFC4-FBCB38F153F0}" srcOrd="1" destOrd="0" parTransId="{9B2814E5-53AC-4525-BB36-F0BD674D16B5}" sibTransId="{C6D4BF93-9983-48A2-A253-0622AD7064A3}"/>
    <dgm:cxn modelId="{08A90384-8691-4722-BFAA-702B2CD5E7E0}" type="presOf" srcId="{BCCFE3BD-CB32-418E-B606-E047C3EA7696}" destId="{1C85C93B-DA1B-40B2-B3E8-ED2814E00B77}" srcOrd="1" destOrd="0" presId="urn:microsoft.com/office/officeart/2016/7/layout/RepeatingBendingProcessNew"/>
    <dgm:cxn modelId="{4975BF91-50AB-49C2-B0C1-41B914662D9A}" type="presOf" srcId="{C6D4BF93-9983-48A2-A253-0622AD7064A3}" destId="{53C4BD60-EA47-4CFE-AC31-ABF289A01C10}" srcOrd="0" destOrd="0" presId="urn:microsoft.com/office/officeart/2016/7/layout/RepeatingBendingProcessNew"/>
    <dgm:cxn modelId="{F4AEED9D-EF43-448B-98B9-26F30992F3FD}" type="presOf" srcId="{CBC6F1D8-67E6-416C-8251-88495E0DFCE6}" destId="{1B2AF55A-7CA1-4E80-9E9D-91ED54E1EF1E}" srcOrd="0" destOrd="0" presId="urn:microsoft.com/office/officeart/2016/7/layout/RepeatingBendingProcessNew"/>
    <dgm:cxn modelId="{1CEAD19E-5C5E-4D27-9680-4DDA154EA239}" type="presOf" srcId="{933A3642-6DFA-4134-9838-3227D9BD8C3F}" destId="{F92D4BAB-C604-4B11-837A-2DE8D8B45840}" srcOrd="0" destOrd="0" presId="urn:microsoft.com/office/officeart/2016/7/layout/RepeatingBendingProcessNew"/>
    <dgm:cxn modelId="{B689E39F-653C-4343-B6B0-9053A463A499}" type="presOf" srcId="{B6D43FD0-2E4A-4DED-8353-E1A13BCB52E8}" destId="{E72D3CD9-5D86-4D3D-B8A4-83063F431738}" srcOrd="0" destOrd="0" presId="urn:microsoft.com/office/officeart/2016/7/layout/RepeatingBendingProcessNew"/>
    <dgm:cxn modelId="{05888FA5-5D85-4C2D-BE18-14AA93DB1742}" type="presOf" srcId="{2AA59978-8A2C-42FF-8652-639D09DC21F3}" destId="{BD6A23A9-4DA5-4FDC-AFF4-3BD3146324D3}" srcOrd="0" destOrd="0" presId="urn:microsoft.com/office/officeart/2016/7/layout/RepeatingBendingProcessNew"/>
    <dgm:cxn modelId="{35D016A7-9710-48E2-837B-D31E9EB7FA78}" type="presOf" srcId="{2EFFE2F5-AC2B-4C3E-80E7-9171CD944576}" destId="{A43A2DC4-AD0A-4E3D-9D0F-5FD8D819FBAA}" srcOrd="0" destOrd="0" presId="urn:microsoft.com/office/officeart/2016/7/layout/RepeatingBendingProcessNew"/>
    <dgm:cxn modelId="{DE4E61CA-FE9A-4D49-BEC5-D80415DCA7B3}" type="presOf" srcId="{72E900DF-CBC8-486D-AFC4-FBCB38F153F0}" destId="{3E0640C2-E00B-45C2-BB43-DD84C8D18D71}" srcOrd="0" destOrd="0" presId="urn:microsoft.com/office/officeart/2016/7/layout/RepeatingBendingProcessNew"/>
    <dgm:cxn modelId="{DFB26ACE-E2EF-4E87-A7BF-A24088BA5FE0}" srcId="{09E91839-296D-4711-83DA-098D11E7E8E0}" destId="{933A3642-6DFA-4134-9838-3227D9BD8C3F}" srcOrd="7" destOrd="0" parTransId="{F93764A4-BFBD-4351-84DE-DBF1278CC1C3}" sibTransId="{BCCFE3BD-CB32-418E-B606-E047C3EA7696}"/>
    <dgm:cxn modelId="{C8193DD0-335A-4A41-B645-6BCFD116A0EF}" type="presOf" srcId="{09E91839-296D-4711-83DA-098D11E7E8E0}" destId="{783B9D31-FB37-4003-8438-90F53D9C5DAA}" srcOrd="0" destOrd="0" presId="urn:microsoft.com/office/officeart/2016/7/layout/RepeatingBendingProcessNew"/>
    <dgm:cxn modelId="{6C73F5D3-1D09-453F-AEAD-74853FBCB339}" type="presOf" srcId="{DFB5123E-C972-4248-B050-604866CAE193}" destId="{09A2C538-6727-49BD-9FC9-089833D1A136}" srcOrd="0" destOrd="0" presId="urn:microsoft.com/office/officeart/2016/7/layout/RepeatingBendingProcessNew"/>
    <dgm:cxn modelId="{7E6172E9-5133-49A8-B717-E1A2E3124F00}" type="presOf" srcId="{B0C73B73-B882-42BE-AD6C-EA9338CD7ED3}" destId="{24984AA9-6B48-4461-8FFA-C28EDCE85FA7}" srcOrd="0" destOrd="0" presId="urn:microsoft.com/office/officeart/2016/7/layout/RepeatingBendingProcessNew"/>
    <dgm:cxn modelId="{7DA57EEA-6C89-4EDE-9011-3F6B10C099F3}" type="presOf" srcId="{6261152B-0DE4-4B59-829A-6173F7C64927}" destId="{02A9B24C-6543-4081-802D-F26EF77FA1E9}" srcOrd="0" destOrd="0" presId="urn:microsoft.com/office/officeart/2016/7/layout/RepeatingBendingProcessNew"/>
    <dgm:cxn modelId="{FC01F1ED-BEA9-42F2-AC6C-0D05FE8BA76B}" srcId="{09E91839-296D-4711-83DA-098D11E7E8E0}" destId="{1080C33B-D268-4275-BF97-798D922C226A}" srcOrd="3" destOrd="0" parTransId="{8F9F85EF-9CED-4E97-A738-B607CC5FD303}" sibTransId="{8254F2CE-F5CD-4396-9748-E7ED6216C60E}"/>
    <dgm:cxn modelId="{8E112FFA-B642-434D-8D17-43700E9A2E9A}" type="presOf" srcId="{8254F2CE-F5CD-4396-9748-E7ED6216C60E}" destId="{AAB87415-FE4D-4F91-8722-121402B7AC70}" srcOrd="0" destOrd="0" presId="urn:microsoft.com/office/officeart/2016/7/layout/RepeatingBendingProcessNew"/>
    <dgm:cxn modelId="{210762FC-8337-4877-8B9F-8B663BEA2FDC}" srcId="{09E91839-296D-4711-83DA-098D11E7E8E0}" destId="{6261152B-0DE4-4B59-829A-6173F7C64927}" srcOrd="4" destOrd="0" parTransId="{C5986D30-5A5A-46C0-A647-330534EEC227}" sibTransId="{CBC6F1D8-67E6-416C-8251-88495E0DFCE6}"/>
    <dgm:cxn modelId="{AC9CB308-1EF5-4657-B56E-1567084CC728}" type="presParOf" srcId="{783B9D31-FB37-4003-8438-90F53D9C5DAA}" destId="{24984AA9-6B48-4461-8FFA-C28EDCE85FA7}" srcOrd="0" destOrd="0" presId="urn:microsoft.com/office/officeart/2016/7/layout/RepeatingBendingProcessNew"/>
    <dgm:cxn modelId="{45CBF2EF-BF6A-4E1E-AD8F-646F06ABF94A}" type="presParOf" srcId="{783B9D31-FB37-4003-8438-90F53D9C5DAA}" destId="{CAB5F948-EDB8-4449-897D-7D3DD2704292}" srcOrd="1" destOrd="0" presId="urn:microsoft.com/office/officeart/2016/7/layout/RepeatingBendingProcessNew"/>
    <dgm:cxn modelId="{3E85CBE1-E6F4-4873-8DBE-0A94E2D261D0}" type="presParOf" srcId="{CAB5F948-EDB8-4449-897D-7D3DD2704292}" destId="{5A85436A-3259-4542-A316-6C0F03335B02}" srcOrd="0" destOrd="0" presId="urn:microsoft.com/office/officeart/2016/7/layout/RepeatingBendingProcessNew"/>
    <dgm:cxn modelId="{82875067-AC33-456D-9380-7984928D5760}" type="presParOf" srcId="{783B9D31-FB37-4003-8438-90F53D9C5DAA}" destId="{3E0640C2-E00B-45C2-BB43-DD84C8D18D71}" srcOrd="2" destOrd="0" presId="urn:microsoft.com/office/officeart/2016/7/layout/RepeatingBendingProcessNew"/>
    <dgm:cxn modelId="{07498E03-DB7D-459B-BCF4-967515B8242D}" type="presParOf" srcId="{783B9D31-FB37-4003-8438-90F53D9C5DAA}" destId="{53C4BD60-EA47-4CFE-AC31-ABF289A01C10}" srcOrd="3" destOrd="0" presId="urn:microsoft.com/office/officeart/2016/7/layout/RepeatingBendingProcessNew"/>
    <dgm:cxn modelId="{6570D8E7-BFE3-4A33-8448-892C29E0F7A3}" type="presParOf" srcId="{53C4BD60-EA47-4CFE-AC31-ABF289A01C10}" destId="{686F0FD6-E5A6-4974-BD28-D2CC518B1406}" srcOrd="0" destOrd="0" presId="urn:microsoft.com/office/officeart/2016/7/layout/RepeatingBendingProcessNew"/>
    <dgm:cxn modelId="{AB9DF8F2-E327-4F7D-8A6C-96B1D8A96FB3}" type="presParOf" srcId="{783B9D31-FB37-4003-8438-90F53D9C5DAA}" destId="{A43A2DC4-AD0A-4E3D-9D0F-5FD8D819FBAA}" srcOrd="4" destOrd="0" presId="urn:microsoft.com/office/officeart/2016/7/layout/RepeatingBendingProcessNew"/>
    <dgm:cxn modelId="{FF2464AB-4318-4742-BD03-FE81E36BA405}" type="presParOf" srcId="{783B9D31-FB37-4003-8438-90F53D9C5DAA}" destId="{172099FE-3170-4649-AF1D-6E6CB881E973}" srcOrd="5" destOrd="0" presId="urn:microsoft.com/office/officeart/2016/7/layout/RepeatingBendingProcessNew"/>
    <dgm:cxn modelId="{AAA6F382-0E22-48D2-A1D7-3C26F91A0508}" type="presParOf" srcId="{172099FE-3170-4649-AF1D-6E6CB881E973}" destId="{5F882ED3-6258-48F5-AEEE-317875B1039B}" srcOrd="0" destOrd="0" presId="urn:microsoft.com/office/officeart/2016/7/layout/RepeatingBendingProcessNew"/>
    <dgm:cxn modelId="{91834285-9D89-4295-A34D-ED576EC284DD}" type="presParOf" srcId="{783B9D31-FB37-4003-8438-90F53D9C5DAA}" destId="{C57AFB80-C513-4BC5-B4AD-0B4834A615D7}" srcOrd="6" destOrd="0" presId="urn:microsoft.com/office/officeart/2016/7/layout/RepeatingBendingProcessNew"/>
    <dgm:cxn modelId="{290C04D8-7291-4203-8DBF-53CBBE8C9608}" type="presParOf" srcId="{783B9D31-FB37-4003-8438-90F53D9C5DAA}" destId="{AAB87415-FE4D-4F91-8722-121402B7AC70}" srcOrd="7" destOrd="0" presId="urn:microsoft.com/office/officeart/2016/7/layout/RepeatingBendingProcessNew"/>
    <dgm:cxn modelId="{AD88A24A-42EE-4484-BB35-322C313DDCB6}" type="presParOf" srcId="{AAB87415-FE4D-4F91-8722-121402B7AC70}" destId="{29F41099-ED47-4DC7-9A28-2AFF736646FB}" srcOrd="0" destOrd="0" presId="urn:microsoft.com/office/officeart/2016/7/layout/RepeatingBendingProcessNew"/>
    <dgm:cxn modelId="{D5F90899-E5C3-429A-81A4-695AC3D1AEF2}" type="presParOf" srcId="{783B9D31-FB37-4003-8438-90F53D9C5DAA}" destId="{02A9B24C-6543-4081-802D-F26EF77FA1E9}" srcOrd="8" destOrd="0" presId="urn:microsoft.com/office/officeart/2016/7/layout/RepeatingBendingProcessNew"/>
    <dgm:cxn modelId="{E22B9BCB-432D-4C99-A027-5C206783EDCB}" type="presParOf" srcId="{783B9D31-FB37-4003-8438-90F53D9C5DAA}" destId="{1B2AF55A-7CA1-4E80-9E9D-91ED54E1EF1E}" srcOrd="9" destOrd="0" presId="urn:microsoft.com/office/officeart/2016/7/layout/RepeatingBendingProcessNew"/>
    <dgm:cxn modelId="{78ECB712-28A7-46E3-8105-6377382BBD6C}" type="presParOf" srcId="{1B2AF55A-7CA1-4E80-9E9D-91ED54E1EF1E}" destId="{F0B2249E-8E82-450C-8711-A29420F77138}" srcOrd="0" destOrd="0" presId="urn:microsoft.com/office/officeart/2016/7/layout/RepeatingBendingProcessNew"/>
    <dgm:cxn modelId="{22416095-B5D8-4F99-9B28-5F13C8CCD241}" type="presParOf" srcId="{783B9D31-FB37-4003-8438-90F53D9C5DAA}" destId="{67F3D069-727D-492C-8728-16B534949A09}" srcOrd="10" destOrd="0" presId="urn:microsoft.com/office/officeart/2016/7/layout/RepeatingBendingProcessNew"/>
    <dgm:cxn modelId="{6D282BCB-BD7D-444A-B2DC-70ECBE18937D}" type="presParOf" srcId="{783B9D31-FB37-4003-8438-90F53D9C5DAA}" destId="{09A2C538-6727-49BD-9FC9-089833D1A136}" srcOrd="11" destOrd="0" presId="urn:microsoft.com/office/officeart/2016/7/layout/RepeatingBendingProcessNew"/>
    <dgm:cxn modelId="{A417D79F-F14D-4C2A-A7E2-41781D35CA18}" type="presParOf" srcId="{09A2C538-6727-49BD-9FC9-089833D1A136}" destId="{E98C7908-9EB5-4669-A6A1-367DD75E816A}" srcOrd="0" destOrd="0" presId="urn:microsoft.com/office/officeart/2016/7/layout/RepeatingBendingProcessNew"/>
    <dgm:cxn modelId="{926DC982-45E1-4F7E-86DA-DCEF502671C7}" type="presParOf" srcId="{783B9D31-FB37-4003-8438-90F53D9C5DAA}" destId="{813F5007-2D3A-4F3A-BD26-ABB16225AFF0}" srcOrd="12" destOrd="0" presId="urn:microsoft.com/office/officeart/2016/7/layout/RepeatingBendingProcessNew"/>
    <dgm:cxn modelId="{7C8103AF-7765-413E-975C-F27B33A04A71}" type="presParOf" srcId="{783B9D31-FB37-4003-8438-90F53D9C5DAA}" destId="{C7BE25D2-6D85-46CA-8D8E-3763F1527F1A}" srcOrd="13" destOrd="0" presId="urn:microsoft.com/office/officeart/2016/7/layout/RepeatingBendingProcessNew"/>
    <dgm:cxn modelId="{30B85721-0323-444D-AF24-EF88E31C5EFA}" type="presParOf" srcId="{C7BE25D2-6D85-46CA-8D8E-3763F1527F1A}" destId="{190D09FE-C9AF-4229-B564-B3FD6776BF8B}" srcOrd="0" destOrd="0" presId="urn:microsoft.com/office/officeart/2016/7/layout/RepeatingBendingProcessNew"/>
    <dgm:cxn modelId="{20B325CA-E75D-4E14-BD83-2F3D7EF37230}" type="presParOf" srcId="{783B9D31-FB37-4003-8438-90F53D9C5DAA}" destId="{F92D4BAB-C604-4B11-837A-2DE8D8B45840}" srcOrd="14" destOrd="0" presId="urn:microsoft.com/office/officeart/2016/7/layout/RepeatingBendingProcessNew"/>
    <dgm:cxn modelId="{48ACD041-FC24-4022-883F-6A963681C84A}" type="presParOf" srcId="{783B9D31-FB37-4003-8438-90F53D9C5DAA}" destId="{1E136F0D-B193-4826-B213-103878F4EA17}" srcOrd="15" destOrd="0" presId="urn:microsoft.com/office/officeart/2016/7/layout/RepeatingBendingProcessNew"/>
    <dgm:cxn modelId="{D36DD546-C9EF-45AD-BE8F-630E1C2DEA48}" type="presParOf" srcId="{1E136F0D-B193-4826-B213-103878F4EA17}" destId="{1C85C93B-DA1B-40B2-B3E8-ED2814E00B77}" srcOrd="0" destOrd="0" presId="urn:microsoft.com/office/officeart/2016/7/layout/RepeatingBendingProcessNew"/>
    <dgm:cxn modelId="{EF68C0E1-E404-4ABA-BCEA-4DDE0750FF05}" type="presParOf" srcId="{783B9D31-FB37-4003-8438-90F53D9C5DAA}" destId="{BD6A23A9-4DA5-4FDC-AFF4-3BD3146324D3}" srcOrd="16" destOrd="0" presId="urn:microsoft.com/office/officeart/2016/7/layout/RepeatingBendingProcessNew"/>
    <dgm:cxn modelId="{EA534893-99AA-4129-921F-BB3D669F9DF5}" type="presParOf" srcId="{783B9D31-FB37-4003-8438-90F53D9C5DAA}" destId="{E72D3CD9-5D86-4D3D-B8A4-83063F431738}" srcOrd="17" destOrd="0" presId="urn:microsoft.com/office/officeart/2016/7/layout/RepeatingBendingProcessNew"/>
    <dgm:cxn modelId="{FE6440E1-660A-4BF5-A6F9-9769F7B186EB}" type="presParOf" srcId="{E72D3CD9-5D86-4D3D-B8A4-83063F431738}" destId="{C8A3B9D3-B699-4657-9079-D686AC562E46}" srcOrd="0" destOrd="0" presId="urn:microsoft.com/office/officeart/2016/7/layout/RepeatingBendingProcessNew"/>
    <dgm:cxn modelId="{55249090-D5B5-486C-A6ED-BD0101E57DF1}" type="presParOf" srcId="{783B9D31-FB37-4003-8438-90F53D9C5DAA}" destId="{4276AA0A-3520-44A2-B00A-55B10D907C59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5F948-EDB8-4449-897D-7D3DD2704292}">
      <dsp:nvSpPr>
        <dsp:cNvPr id="0" name=""/>
        <dsp:cNvSpPr/>
      </dsp:nvSpPr>
      <dsp:spPr>
        <a:xfrm>
          <a:off x="1766043" y="750496"/>
          <a:ext cx="37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6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700" y="794184"/>
        <a:ext cx="20311" cy="4062"/>
      </dsp:txXfrm>
    </dsp:sp>
    <dsp:sp modelId="{24984AA9-6B48-4461-8FFA-C28EDCE85FA7}">
      <dsp:nvSpPr>
        <dsp:cNvPr id="0" name=""/>
        <dsp:cNvSpPr/>
      </dsp:nvSpPr>
      <dsp:spPr>
        <a:xfrm>
          <a:off x="1648" y="266357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Objective</a:t>
          </a:r>
          <a:r>
            <a:rPr lang="en-US" sz="1500" b="0" i="0" kern="1200" baseline="0"/>
            <a:t>: </a:t>
          </a:r>
          <a:endParaRPr lang="en-US" sz="1500" kern="1200"/>
        </a:p>
      </dsp:txBody>
      <dsp:txXfrm>
        <a:off x="1648" y="266357"/>
        <a:ext cx="1766194" cy="1059716"/>
      </dsp:txXfrm>
    </dsp:sp>
    <dsp:sp modelId="{53C4BD60-EA47-4CFE-AC31-ABF289A01C10}">
      <dsp:nvSpPr>
        <dsp:cNvPr id="0" name=""/>
        <dsp:cNvSpPr/>
      </dsp:nvSpPr>
      <dsp:spPr>
        <a:xfrm>
          <a:off x="3938462" y="750496"/>
          <a:ext cx="37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6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16119" y="794184"/>
        <a:ext cx="20311" cy="4062"/>
      </dsp:txXfrm>
    </dsp:sp>
    <dsp:sp modelId="{3E0640C2-E00B-45C2-BB43-DD84C8D18D71}">
      <dsp:nvSpPr>
        <dsp:cNvPr id="0" name=""/>
        <dsp:cNvSpPr/>
      </dsp:nvSpPr>
      <dsp:spPr>
        <a:xfrm>
          <a:off x="2174068" y="266357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To determine optimal lag values for building predictive models using XGBoost.</a:t>
          </a:r>
          <a:endParaRPr lang="en-US" sz="1500" kern="1200"/>
        </a:p>
      </dsp:txBody>
      <dsp:txXfrm>
        <a:off x="2174068" y="266357"/>
        <a:ext cx="1766194" cy="1059716"/>
      </dsp:txXfrm>
    </dsp:sp>
    <dsp:sp modelId="{172099FE-3170-4649-AF1D-6E6CB881E973}">
      <dsp:nvSpPr>
        <dsp:cNvPr id="0" name=""/>
        <dsp:cNvSpPr/>
      </dsp:nvSpPr>
      <dsp:spPr>
        <a:xfrm>
          <a:off x="6110881" y="750496"/>
          <a:ext cx="37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6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538" y="794184"/>
        <a:ext cx="20311" cy="4062"/>
      </dsp:txXfrm>
    </dsp:sp>
    <dsp:sp modelId="{A43A2DC4-AD0A-4E3D-9D0F-5FD8D819FBAA}">
      <dsp:nvSpPr>
        <dsp:cNvPr id="0" name=""/>
        <dsp:cNvSpPr/>
      </dsp:nvSpPr>
      <dsp:spPr>
        <a:xfrm>
          <a:off x="4346487" y="266357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Process</a:t>
          </a:r>
          <a:r>
            <a:rPr lang="en-US" sz="1500" b="0" i="0" kern="1200" baseline="0"/>
            <a:t>:</a:t>
          </a:r>
          <a:endParaRPr lang="en-US" sz="1500" kern="1200"/>
        </a:p>
      </dsp:txBody>
      <dsp:txXfrm>
        <a:off x="4346487" y="266357"/>
        <a:ext cx="1766194" cy="1059716"/>
      </dsp:txXfrm>
    </dsp:sp>
    <dsp:sp modelId="{AAB87415-FE4D-4F91-8722-121402B7AC70}">
      <dsp:nvSpPr>
        <dsp:cNvPr id="0" name=""/>
        <dsp:cNvSpPr/>
      </dsp:nvSpPr>
      <dsp:spPr>
        <a:xfrm>
          <a:off x="884746" y="1324274"/>
          <a:ext cx="6517257" cy="375624"/>
        </a:xfrm>
        <a:custGeom>
          <a:avLst/>
          <a:gdLst/>
          <a:ahLst/>
          <a:cxnLst/>
          <a:rect l="0" t="0" r="0" b="0"/>
          <a:pathLst>
            <a:path>
              <a:moveTo>
                <a:pt x="6517257" y="0"/>
              </a:moveTo>
              <a:lnTo>
                <a:pt x="6517257" y="204912"/>
              </a:lnTo>
              <a:lnTo>
                <a:pt x="0" y="204912"/>
              </a:lnTo>
              <a:lnTo>
                <a:pt x="0" y="37562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0127" y="1510055"/>
        <a:ext cx="326495" cy="4062"/>
      </dsp:txXfrm>
    </dsp:sp>
    <dsp:sp modelId="{C57AFB80-C513-4BC5-B4AD-0B4834A615D7}">
      <dsp:nvSpPr>
        <dsp:cNvPr id="0" name=""/>
        <dsp:cNvSpPr/>
      </dsp:nvSpPr>
      <dsp:spPr>
        <a:xfrm>
          <a:off x="6518906" y="266357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Data exploration and preprocessing</a:t>
          </a:r>
          <a:endParaRPr lang="en-US" sz="1500" kern="1200"/>
        </a:p>
      </dsp:txBody>
      <dsp:txXfrm>
        <a:off x="6518906" y="266357"/>
        <a:ext cx="1766194" cy="1059716"/>
      </dsp:txXfrm>
    </dsp:sp>
    <dsp:sp modelId="{1B2AF55A-7CA1-4E80-9E9D-91ED54E1EF1E}">
      <dsp:nvSpPr>
        <dsp:cNvPr id="0" name=""/>
        <dsp:cNvSpPr/>
      </dsp:nvSpPr>
      <dsp:spPr>
        <a:xfrm>
          <a:off x="1766043" y="2150194"/>
          <a:ext cx="3478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1962"/>
              </a:moveTo>
              <a:lnTo>
                <a:pt x="191012" y="111962"/>
              </a:lnTo>
              <a:lnTo>
                <a:pt x="191012" y="45720"/>
              </a:lnTo>
              <a:lnTo>
                <a:pt x="3478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0351" y="2193883"/>
        <a:ext cx="19208" cy="4062"/>
      </dsp:txXfrm>
    </dsp:sp>
    <dsp:sp modelId="{02A9B24C-6543-4081-802D-F26EF77FA1E9}">
      <dsp:nvSpPr>
        <dsp:cNvPr id="0" name=""/>
        <dsp:cNvSpPr/>
      </dsp:nvSpPr>
      <dsp:spPr>
        <a:xfrm>
          <a:off x="1648" y="1732299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Determining the optimal lags (AR, MA, Seasonal) using </a:t>
          </a:r>
          <a:r>
            <a:rPr lang="en-US" sz="1500" b="0" i="0" kern="1200" baseline="0" dirty="0" err="1"/>
            <a:t>SArimax</a:t>
          </a:r>
          <a:endParaRPr lang="en-US" sz="1500" kern="1200" dirty="0"/>
        </a:p>
      </dsp:txBody>
      <dsp:txXfrm>
        <a:off x="1648" y="1732299"/>
        <a:ext cx="1766194" cy="1059716"/>
      </dsp:txXfrm>
    </dsp:sp>
    <dsp:sp modelId="{09A2C538-6727-49BD-9FC9-089833D1A136}">
      <dsp:nvSpPr>
        <dsp:cNvPr id="0" name=""/>
        <dsp:cNvSpPr/>
      </dsp:nvSpPr>
      <dsp:spPr>
        <a:xfrm>
          <a:off x="3910662" y="2150194"/>
          <a:ext cx="4034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8812" y="45720"/>
              </a:lnTo>
              <a:lnTo>
                <a:pt x="218812" y="111962"/>
              </a:lnTo>
              <a:lnTo>
                <a:pt x="403424" y="11196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1398" y="2193883"/>
        <a:ext cx="21952" cy="4062"/>
      </dsp:txXfrm>
    </dsp:sp>
    <dsp:sp modelId="{67F3D069-727D-492C-8728-16B534949A09}">
      <dsp:nvSpPr>
        <dsp:cNvPr id="0" name=""/>
        <dsp:cNvSpPr/>
      </dsp:nvSpPr>
      <dsp:spPr>
        <a:xfrm>
          <a:off x="2146268" y="1666056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Building </a:t>
          </a:r>
          <a:r>
            <a:rPr lang="en-US" sz="1500" b="0" i="0" kern="1200" baseline="0" dirty="0" err="1"/>
            <a:t>XGBoost</a:t>
          </a:r>
          <a:r>
            <a:rPr lang="en-US" sz="1500" b="0" i="0" kern="1200" baseline="0" dirty="0"/>
            <a:t> model.</a:t>
          </a:r>
          <a:endParaRPr lang="en-US" sz="1500" kern="1200" dirty="0"/>
        </a:p>
      </dsp:txBody>
      <dsp:txXfrm>
        <a:off x="2146268" y="1666056"/>
        <a:ext cx="1766194" cy="1059716"/>
      </dsp:txXfrm>
    </dsp:sp>
    <dsp:sp modelId="{C7BE25D2-6D85-46CA-8D8E-3763F1527F1A}">
      <dsp:nvSpPr>
        <dsp:cNvPr id="0" name=""/>
        <dsp:cNvSpPr/>
      </dsp:nvSpPr>
      <dsp:spPr>
        <a:xfrm>
          <a:off x="6110881" y="2216437"/>
          <a:ext cx="37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6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538" y="2260126"/>
        <a:ext cx="20311" cy="4062"/>
      </dsp:txXfrm>
    </dsp:sp>
    <dsp:sp modelId="{813F5007-2D3A-4F3A-BD26-ABB16225AFF0}">
      <dsp:nvSpPr>
        <dsp:cNvPr id="0" name=""/>
        <dsp:cNvSpPr/>
      </dsp:nvSpPr>
      <dsp:spPr>
        <a:xfrm>
          <a:off x="4346487" y="1732299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Evaluating model performance</a:t>
          </a:r>
          <a:endParaRPr lang="en-US" sz="1500" kern="1200"/>
        </a:p>
      </dsp:txBody>
      <dsp:txXfrm>
        <a:off x="4346487" y="1732299"/>
        <a:ext cx="1766194" cy="1059716"/>
      </dsp:txXfrm>
    </dsp:sp>
    <dsp:sp modelId="{1E136F0D-B193-4826-B213-103878F4EA17}">
      <dsp:nvSpPr>
        <dsp:cNvPr id="0" name=""/>
        <dsp:cNvSpPr/>
      </dsp:nvSpPr>
      <dsp:spPr>
        <a:xfrm>
          <a:off x="884746" y="2790215"/>
          <a:ext cx="6517257" cy="375624"/>
        </a:xfrm>
        <a:custGeom>
          <a:avLst/>
          <a:gdLst/>
          <a:ahLst/>
          <a:cxnLst/>
          <a:rect l="0" t="0" r="0" b="0"/>
          <a:pathLst>
            <a:path>
              <a:moveTo>
                <a:pt x="6517257" y="0"/>
              </a:moveTo>
              <a:lnTo>
                <a:pt x="6517257" y="204912"/>
              </a:lnTo>
              <a:lnTo>
                <a:pt x="0" y="204912"/>
              </a:lnTo>
              <a:lnTo>
                <a:pt x="0" y="37562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80127" y="2975997"/>
        <a:ext cx="326495" cy="4062"/>
      </dsp:txXfrm>
    </dsp:sp>
    <dsp:sp modelId="{F92D4BAB-C604-4B11-837A-2DE8D8B45840}">
      <dsp:nvSpPr>
        <dsp:cNvPr id="0" name=""/>
        <dsp:cNvSpPr/>
      </dsp:nvSpPr>
      <dsp:spPr>
        <a:xfrm>
          <a:off x="6518906" y="1732299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Key Algorithms</a:t>
          </a:r>
          <a:r>
            <a:rPr lang="en-US" sz="1500" b="0" i="0" kern="1200" baseline="0"/>
            <a:t>:</a:t>
          </a:r>
          <a:endParaRPr lang="en-US" sz="1500" kern="1200"/>
        </a:p>
      </dsp:txBody>
      <dsp:txXfrm>
        <a:off x="6518906" y="1732299"/>
        <a:ext cx="1766194" cy="1059716"/>
      </dsp:txXfrm>
    </dsp:sp>
    <dsp:sp modelId="{E72D3CD9-5D86-4D3D-B8A4-83063F431738}">
      <dsp:nvSpPr>
        <dsp:cNvPr id="0" name=""/>
        <dsp:cNvSpPr/>
      </dsp:nvSpPr>
      <dsp:spPr>
        <a:xfrm>
          <a:off x="1766043" y="3682378"/>
          <a:ext cx="3756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56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43700" y="3726067"/>
        <a:ext cx="20311" cy="4062"/>
      </dsp:txXfrm>
    </dsp:sp>
    <dsp:sp modelId="{BD6A23A9-4DA5-4FDC-AFF4-3BD3146324D3}">
      <dsp:nvSpPr>
        <dsp:cNvPr id="0" name=""/>
        <dsp:cNvSpPr/>
      </dsp:nvSpPr>
      <dsp:spPr>
        <a:xfrm>
          <a:off x="1648" y="3198240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Autoregressive Integrated Moving Average (ARIMA)</a:t>
          </a:r>
          <a:endParaRPr lang="en-US" sz="1500" kern="1200"/>
        </a:p>
      </dsp:txBody>
      <dsp:txXfrm>
        <a:off x="1648" y="3198240"/>
        <a:ext cx="1766194" cy="1059716"/>
      </dsp:txXfrm>
    </dsp:sp>
    <dsp:sp modelId="{4276AA0A-3520-44A2-B00A-55B10D907C59}">
      <dsp:nvSpPr>
        <dsp:cNvPr id="0" name=""/>
        <dsp:cNvSpPr/>
      </dsp:nvSpPr>
      <dsp:spPr>
        <a:xfrm>
          <a:off x="2174068" y="3198240"/>
          <a:ext cx="1766194" cy="1059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45" tIns="90844" rIns="86545" bIns="90844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 err="1"/>
            <a:t>XGBoost</a:t>
          </a:r>
          <a:r>
            <a:rPr lang="en-US" sz="1500" b="0" i="0" kern="1200" baseline="0" dirty="0"/>
            <a:t> for regression tasks</a:t>
          </a:r>
          <a:endParaRPr lang="en-US" sz="1500" kern="1200" dirty="0"/>
        </a:p>
      </dsp:txBody>
      <dsp:txXfrm>
        <a:off x="2174068" y="3198240"/>
        <a:ext cx="1766194" cy="1059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9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4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81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3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Apply log transformation, seasonal differencing.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Time Frequencies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data to different frequencies like Yearly, Monthly, Weekly, Daily.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0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1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3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53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0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b="1" dirty="0"/>
              <a:t>Distortion</a:t>
            </a:r>
            <a:r>
              <a:rPr lang="en-US" dirty="0"/>
              <a:t> occurs when missing values are treated as separate categories in ways that are not aligned with the original data’s structure (e.g., ordinal categories, numeric distributions).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Errors</a:t>
            </a:r>
            <a:r>
              <a:rPr lang="en-US" dirty="0"/>
              <a:t> arise from failing to properly impute missing values based on their context or meaning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XGBoost’s</a:t>
            </a:r>
            <a:r>
              <a:rPr lang="en-US" dirty="0"/>
              <a:t> built-in handling of missing data may be convenient, 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 (e.g., using mean, median, or mode imputation) are often more appropriate to preserve the integrity of the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7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68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6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1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08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1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15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1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5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0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51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1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4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6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4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6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9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6" name="Rectangle 50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2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9369410" cy="39021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 series forecast</a:t>
            </a: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200" dirty="0" err="1"/>
              <a:t>XGBoost</a:t>
            </a:r>
            <a:r>
              <a:rPr lang="en-US" sz="3200" dirty="0"/>
              <a:t> TS – Hybrid solution. 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                                  Auto Framework.</a:t>
            </a:r>
            <a:br>
              <a:rPr lang="en-US" sz="3200" dirty="0"/>
            </a:br>
            <a:br>
              <a:rPr lang="en-US" sz="3200" dirty="0"/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700" dirty="0"/>
              <a:t>Determining Optimal Lags for </a:t>
            </a:r>
            <a:r>
              <a:rPr lang="en-US" sz="2800" dirty="0" err="1"/>
              <a:t>XGBoost</a:t>
            </a: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b="1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Your Name:   Guy Yarhi</a:t>
            </a:r>
            <a:br>
              <a:rPr lang="en-US" sz="3100" b="1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b="1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Cycle:               DS17  2024</a:t>
            </a:r>
          </a:p>
        </p:txBody>
      </p:sp>
      <p:pic>
        <p:nvPicPr>
          <p:cNvPr id="7" name="Picture Placeholder 6" descr="סגור תמונה של נתוני גרף צבעוני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r="19468" b="-1"/>
          <a:stretch/>
        </p:blipFill>
        <p:spPr>
          <a:xfrm>
            <a:off x="9405256" y="-6350"/>
            <a:ext cx="2786743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68" name="Straight Connector 5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09" y="57124"/>
            <a:ext cx="6947811" cy="864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 Best Result Model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F0AD92BB-E83F-E904-80EF-25598228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494" y="2085787"/>
            <a:ext cx="7542326" cy="346971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7F605F8-7696-BD2C-99A4-1368372D386D}"/>
              </a:ext>
            </a:extLst>
          </p:cNvPr>
          <p:cNvSpPr txBox="1"/>
          <p:nvPr/>
        </p:nvSpPr>
        <p:spPr>
          <a:xfrm>
            <a:off x="420893" y="629233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6427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990" y="1657350"/>
            <a:ext cx="9144000" cy="3136738"/>
          </a:xfrm>
          <a:noFill/>
        </p:spPr>
        <p:txBody>
          <a:bodyPr/>
          <a:lstStyle/>
          <a:p>
            <a:r>
              <a:rPr lang="en-US" altLang="en-US" dirty="0"/>
              <a:t>Data Exploration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7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49" y="231446"/>
            <a:ext cx="6427694" cy="1380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Data  Flow 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 r="1" b="17577"/>
          <a:stretch/>
        </p:blipFill>
        <p:spPr>
          <a:xfrm>
            <a:off x="21" y="2"/>
            <a:ext cx="3021134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7C9A496-B6D3-0F2A-FF32-4025E5C020F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364827" y="2625722"/>
            <a:ext cx="955077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Data → Feature Engineering  → Model Selection → Model Training → Model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Feature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 time series into supervised learning by adding lagged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EF0C3AA-34CD-A65B-15CA-3EC50CE7D3BC}"/>
              </a:ext>
            </a:extLst>
          </p:cNvPr>
          <p:cNvSpPr txBox="1"/>
          <p:nvPr/>
        </p:nvSpPr>
        <p:spPr>
          <a:xfrm>
            <a:off x="1941152" y="64741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641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3" r="2" b="19896"/>
          <a:stretch/>
        </p:blipFill>
        <p:spPr>
          <a:xfrm>
            <a:off x="727383" y="2008094"/>
            <a:ext cx="1634818" cy="430126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22" y="105811"/>
            <a:ext cx="3369281" cy="8543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Exploration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5EF7D7-FB91-1F18-BDDF-32FB20DA8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69" y="547723"/>
            <a:ext cx="9042944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In time series analysis, including all data points except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-apple-system"/>
              </a:rPr>
              <a:t>NaNs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 (Not a Number) is crucial for several reasons: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Noise Contribution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Including all data captures natural variability, essential for robust forecasting.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Model Accuracy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Ensures models learn from the full range of data variability, avoiding bias.</a:t>
            </a:r>
          </a:p>
          <a:p>
            <a:pPr lvl="1"/>
            <a:r>
              <a:rPr lang="en-US" sz="2000" b="1" i="0" u="sng" dirty="0">
                <a:solidFill>
                  <a:srgbClr val="111111"/>
                </a:solidFill>
                <a:effectLst/>
                <a:latin typeface="-apple-system"/>
              </a:rPr>
              <a:t>Handling </a:t>
            </a:r>
            <a:r>
              <a:rPr lang="en-US" sz="2000" b="1" i="0" u="sng" dirty="0" err="1">
                <a:solidFill>
                  <a:srgbClr val="111111"/>
                </a:solidFill>
                <a:effectLst/>
                <a:latin typeface="-apple-system"/>
              </a:rPr>
              <a:t>NaNs</a:t>
            </a:r>
            <a:endParaRPr lang="en-US" sz="2000" b="1" i="0" u="sng" dirty="0">
              <a:solidFill>
                <a:srgbClr val="111111"/>
              </a:solidFill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Interpolation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Fill missing values using methods like linear or spline interpolation.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Imputation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Replace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-apple-system"/>
              </a:rPr>
              <a:t>NaNs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 with statistical measures like mean or median.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Forward/Backward Filling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Use the last or next observed value to fill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-apple-system"/>
              </a:rPr>
              <a:t>NaNs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sz="2000" b="1" i="0" u="sng" dirty="0">
                <a:solidFill>
                  <a:srgbClr val="111111"/>
                </a:solidFill>
                <a:effectLst/>
                <a:latin typeface="-apple-system"/>
              </a:rPr>
              <a:t>Key Takeaways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Noise is Valuable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Provides crucial information about data variability and uncertainty.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Complete Data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Ensures more reliable and robust forecasting models.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/>
              <a:t>Data Exploration</a:t>
            </a: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8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3" r="2" b="19896"/>
          <a:stretch/>
        </p:blipFill>
        <p:spPr>
          <a:xfrm>
            <a:off x="727383" y="2008094"/>
            <a:ext cx="1634818" cy="430126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7" y="72903"/>
            <a:ext cx="3369281" cy="85431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dirty="0"/>
              <a:t>system architecture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7B3059B-9C95-3C80-5AB9-5D18F04FC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615" y="1520483"/>
            <a:ext cx="9590927" cy="461169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50EF259-428D-96F9-F463-39E65655C991}"/>
              </a:ext>
            </a:extLst>
          </p:cNvPr>
          <p:cNvSpPr txBox="1"/>
          <p:nvPr/>
        </p:nvSpPr>
        <p:spPr>
          <a:xfrm>
            <a:off x="2327930" y="943023"/>
            <a:ext cx="6132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111111"/>
                </a:solidFill>
                <a:latin typeface="-apple-system"/>
              </a:rPr>
              <a:t>Data </a:t>
            </a:r>
            <a:r>
              <a:rPr lang="en-US" sz="2000" b="1" dirty="0">
                <a:solidFill>
                  <a:srgbClr val="111111"/>
                </a:solidFill>
                <a:latin typeface="-apple-system"/>
              </a:rPr>
              <a:t>transformation :</a:t>
            </a:r>
          </a:p>
        </p:txBody>
      </p:sp>
    </p:spTree>
    <p:extLst>
      <p:ext uri="{BB962C8B-B14F-4D97-AF65-F5344CB8AC3E}">
        <p14:creationId xmlns:p14="http://schemas.microsoft.com/office/powerpoint/2010/main" val="372112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326" y="-138901"/>
            <a:ext cx="8271373" cy="931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XGBoost</a:t>
            </a:r>
            <a:r>
              <a:rPr lang="en-US" sz="4400" dirty="0"/>
              <a:t> – </a:t>
            </a:r>
            <a:r>
              <a:rPr lang="en-US" sz="4400" dirty="0" err="1"/>
              <a:t>BESt</a:t>
            </a:r>
            <a:r>
              <a:rPr lang="en-US" sz="4400" dirty="0"/>
              <a:t> Practice </a:t>
            </a:r>
          </a:p>
        </p:txBody>
      </p: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 r="1" b="17577"/>
          <a:stretch/>
        </p:blipFill>
        <p:spPr>
          <a:xfrm>
            <a:off x="21" y="2"/>
            <a:ext cx="3021134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</p:spPr>
      </p:pic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B6F67B7-E76F-AC40-6FE1-DA74B43BB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2851727" y="1638790"/>
            <a:ext cx="8970750" cy="407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A75E6AE-BC9B-D0BA-2C20-09449A0750BC}"/>
              </a:ext>
            </a:extLst>
          </p:cNvPr>
          <p:cNvSpPr txBox="1"/>
          <p:nvPr/>
        </p:nvSpPr>
        <p:spPr>
          <a:xfrm>
            <a:off x="2184602" y="6474107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786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977390"/>
            <a:ext cx="9144000" cy="3136738"/>
          </a:xfrm>
          <a:noFill/>
        </p:spPr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Phase 1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תיבת טקסט 7">
            <a:extLst>
              <a:ext uri="{FF2B5EF4-FFF2-40B4-BE49-F238E27FC236}">
                <a16:creationId xmlns:a16="http://schemas.microsoft.com/office/drawing/2014/main" id="{0C547DE3-9EF3-087E-83ED-C8F520747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557884"/>
              </p:ext>
            </p:extLst>
          </p:nvPr>
        </p:nvGraphicFramePr>
        <p:xfrm>
          <a:off x="2533650" y="722277"/>
          <a:ext cx="828675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20F957F-87C7-C2CB-F4B5-44184CD04037}"/>
              </a:ext>
            </a:extLst>
          </p:cNvPr>
          <p:cNvSpPr txBox="1"/>
          <p:nvPr/>
        </p:nvSpPr>
        <p:spPr>
          <a:xfrm>
            <a:off x="2533650" y="5284113"/>
            <a:ext cx="82867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XGBoost’s</a:t>
            </a:r>
            <a:r>
              <a:rPr lang="en-US" dirty="0"/>
              <a:t> built-in handling of missing data may be convenient, but …</a:t>
            </a:r>
          </a:p>
          <a:p>
            <a:r>
              <a:rPr lang="en-US" dirty="0"/>
              <a:t>but explicit </a:t>
            </a:r>
            <a:r>
              <a:rPr lang="en-US" b="1" dirty="0"/>
              <a:t>imputation</a:t>
            </a:r>
            <a:r>
              <a:rPr lang="en-US" dirty="0"/>
              <a:t> techniques that take into account the type and meaning of the data</a:t>
            </a:r>
          </a:p>
          <a:p>
            <a:endParaRPr lang="en-US" b="1" dirty="0"/>
          </a:p>
          <a:p>
            <a:r>
              <a:rPr lang="en-US" b="1" dirty="0"/>
              <a:t>Distortion</a:t>
            </a:r>
            <a:r>
              <a:rPr lang="en-US" dirty="0"/>
              <a:t> occurs when missing values are treated that are not aligned with the original data’s structure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C1311B0-418F-3328-80C7-9B243CED9C9D}"/>
              </a:ext>
            </a:extLst>
          </p:cNvPr>
          <p:cNvSpPr txBox="1"/>
          <p:nvPr/>
        </p:nvSpPr>
        <p:spPr>
          <a:xfrm>
            <a:off x="4196080" y="2526030"/>
            <a:ext cx="61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Lags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B495705-C793-FD8C-CA99-DEBD14FECE7F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252F7EE-1579-2E4E-9E95-D7121BBA7997}"/>
              </a:ext>
            </a:extLst>
          </p:cNvPr>
          <p:cNvSpPr txBox="1"/>
          <p:nvPr/>
        </p:nvSpPr>
        <p:spPr>
          <a:xfrm>
            <a:off x="1885085" y="213821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Architecture – Holistic solution</a:t>
            </a:r>
          </a:p>
        </p:txBody>
      </p:sp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126C0E69-F73E-80C2-586A-E6292B0BE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326" y="1740684"/>
            <a:ext cx="5642431" cy="24826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FDA494D-56F9-3842-8924-1CAA2E0D6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326" y="5181601"/>
            <a:ext cx="6182267" cy="723624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3E3624A-9BB7-B0A8-61E7-B22644318F49}"/>
              </a:ext>
            </a:extLst>
          </p:cNvPr>
          <p:cNvSpPr txBox="1"/>
          <p:nvPr/>
        </p:nvSpPr>
        <p:spPr>
          <a:xfrm>
            <a:off x="255060" y="118646"/>
            <a:ext cx="52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1:  </a:t>
            </a:r>
            <a:r>
              <a:rPr lang="en-US" b="1" dirty="0" err="1"/>
              <a:t>Arimax</a:t>
            </a:r>
            <a:r>
              <a:rPr lang="en-US" b="1" dirty="0"/>
              <a:t> –Analyze time series for </a:t>
            </a:r>
            <a:r>
              <a:rPr lang="en-US" b="1" dirty="0" err="1"/>
              <a:t>XGBoost</a:t>
            </a:r>
            <a:r>
              <a:rPr lang="en-US" b="1" dirty="0"/>
              <a:t> lag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95F6464-3B67-20DA-CD3E-D2F00A029EBB}"/>
              </a:ext>
            </a:extLst>
          </p:cNvPr>
          <p:cNvSpPr txBox="1"/>
          <p:nvPr/>
        </p:nvSpPr>
        <p:spPr>
          <a:xfrm>
            <a:off x="2194560" y="107689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Expects Stationary data: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F533077-3E9E-7276-A3FD-285517FABFCD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2723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940E89A-4694-2D24-5E62-FC9AF88E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300" y="546353"/>
            <a:ext cx="4737106" cy="598614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2ADFDE6-43CD-3671-CCAD-E8DBC882577C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A42D437-034A-E227-1082-D0A763F2D7B7}"/>
              </a:ext>
            </a:extLst>
          </p:cNvPr>
          <p:cNvSpPr txBox="1"/>
          <p:nvPr/>
        </p:nvSpPr>
        <p:spPr>
          <a:xfrm>
            <a:off x="151186" y="59037"/>
            <a:ext cx="52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1:  </a:t>
            </a:r>
            <a:r>
              <a:rPr lang="en-US" b="1" dirty="0" err="1"/>
              <a:t>Arimax</a:t>
            </a:r>
            <a:r>
              <a:rPr lang="en-US" b="1" dirty="0"/>
              <a:t> –Analyze time series for </a:t>
            </a:r>
            <a:r>
              <a:rPr lang="en-US" b="1" dirty="0" err="1"/>
              <a:t>XGBoost</a:t>
            </a:r>
            <a:r>
              <a:rPr lang="en-US" b="1" dirty="0"/>
              <a:t> lag</a:t>
            </a:r>
          </a:p>
        </p:txBody>
      </p:sp>
    </p:spTree>
    <p:extLst>
      <p:ext uri="{BB962C8B-B14F-4D97-AF65-F5344CB8AC3E}">
        <p14:creationId xmlns:p14="http://schemas.microsoft.com/office/powerpoint/2010/main" val="58850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Workflow and Execution </a:t>
            </a:r>
          </a:p>
          <a:p>
            <a:r>
              <a:rPr lang="en-US" dirty="0"/>
              <a:t>Architecture</a:t>
            </a:r>
          </a:p>
          <a:p>
            <a:r>
              <a:rPr lang="en-US" altLang="en-US" dirty="0"/>
              <a:t>Data Exploration</a:t>
            </a:r>
            <a:endParaRPr lang="en-US" dirty="0"/>
          </a:p>
          <a:p>
            <a:r>
              <a:rPr lang="en-US" dirty="0"/>
              <a:t>Development Environment</a:t>
            </a:r>
          </a:p>
          <a:p>
            <a:r>
              <a:rPr lang="en-US" dirty="0"/>
              <a:t>System –Flow Diagram</a:t>
            </a:r>
          </a:p>
          <a:p>
            <a:r>
              <a:rPr lang="en-US" dirty="0"/>
              <a:t>Summary </a:t>
            </a:r>
          </a:p>
        </p:txBody>
      </p:sp>
      <p:pic>
        <p:nvPicPr>
          <p:cNvPr id="6" name="Picture Placeholder 6" descr="סגור תמונה של נתוני גרף צבעוני">
            <a:extLst>
              <a:ext uri="{FF2B5EF4-FFF2-40B4-BE49-F238E27FC236}">
                <a16:creationId xmlns:a16="http://schemas.microsoft.com/office/drawing/2014/main" id="{6ABC8B64-6FC0-1877-84D6-26DF348124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2" r="37192"/>
          <a:stretch/>
        </p:blipFill>
        <p:spPr>
          <a:xfrm>
            <a:off x="9548813" y="-22225"/>
            <a:ext cx="2651125" cy="690245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2ADFDE6-43CD-3671-CCAD-E8DBC882577C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A42D437-034A-E227-1082-D0A763F2D7B7}"/>
              </a:ext>
            </a:extLst>
          </p:cNvPr>
          <p:cNvSpPr txBox="1"/>
          <p:nvPr/>
        </p:nvSpPr>
        <p:spPr>
          <a:xfrm>
            <a:off x="151186" y="59037"/>
            <a:ext cx="92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1:  </a:t>
            </a:r>
            <a:r>
              <a:rPr lang="en-US" b="1" dirty="0" err="1"/>
              <a:t>Arimax</a:t>
            </a:r>
            <a:r>
              <a:rPr lang="en-US" b="1" dirty="0"/>
              <a:t> –Analyze time series for </a:t>
            </a:r>
            <a:r>
              <a:rPr lang="en-US" b="1" dirty="0" err="1"/>
              <a:t>XGBoost</a:t>
            </a:r>
            <a:r>
              <a:rPr lang="en-US" b="1" dirty="0"/>
              <a:t> lag  -  (Core logic)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5C3FED5-1F19-AD9D-C4D7-02A13257C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127" y="597744"/>
            <a:ext cx="5515745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2ADFDE6-43CD-3671-CCAD-E8DBC882577C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A42D437-034A-E227-1082-D0A763F2D7B7}"/>
              </a:ext>
            </a:extLst>
          </p:cNvPr>
          <p:cNvSpPr txBox="1"/>
          <p:nvPr/>
        </p:nvSpPr>
        <p:spPr>
          <a:xfrm>
            <a:off x="151186" y="59037"/>
            <a:ext cx="52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1:  </a:t>
            </a:r>
            <a:r>
              <a:rPr lang="en-US" b="1" dirty="0" err="1"/>
              <a:t>Arimax</a:t>
            </a:r>
            <a:r>
              <a:rPr lang="en-US" b="1" dirty="0"/>
              <a:t> –Analyze time series for </a:t>
            </a:r>
            <a:r>
              <a:rPr lang="en-US" b="1" dirty="0" err="1"/>
              <a:t>XGBoost</a:t>
            </a:r>
            <a:r>
              <a:rPr lang="en-US" b="1" dirty="0"/>
              <a:t> lag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1A923A1-CB2B-4302-B29E-E7FA847F3192}"/>
              </a:ext>
            </a:extLst>
          </p:cNvPr>
          <p:cNvSpPr txBox="1"/>
          <p:nvPr/>
        </p:nvSpPr>
        <p:spPr>
          <a:xfrm>
            <a:off x="2266950" y="735668"/>
            <a:ext cx="94830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Phase 1 (ML Ops Project Initialization)</a:t>
            </a:r>
            <a:r>
              <a:rPr lang="en-US" dirty="0"/>
              <a:t>, a </a:t>
            </a:r>
            <a:r>
              <a:rPr lang="en-US" b="1" dirty="0"/>
              <a:t>statistical approach</a:t>
            </a:r>
            <a:r>
              <a:rPr lang="en-US" dirty="0"/>
              <a:t> is employed to uncover the </a:t>
            </a:r>
            <a:r>
              <a:rPr lang="en-US" b="1" dirty="0"/>
              <a:t>optimal lag</a:t>
            </a:r>
            <a:r>
              <a:rPr lang="en-US" dirty="0"/>
              <a:t> for the target variable based on the relevant time periods (daily, weekly, monthly, or yearly). This lag selection process is automated, leveraging statistical techniques such as </a:t>
            </a:r>
            <a:r>
              <a:rPr lang="en-US" b="1" dirty="0"/>
              <a:t>autocorrelation</a:t>
            </a:r>
            <a:r>
              <a:rPr lang="en-US" dirty="0"/>
              <a:t> and </a:t>
            </a:r>
            <a:r>
              <a:rPr lang="en-US" b="1" dirty="0"/>
              <a:t>cross-correlation</a:t>
            </a:r>
            <a:r>
              <a:rPr lang="en-US" dirty="0"/>
              <a:t> to identify the best lag for each time granularity. The system dynamically determines the ideal lag, which is crucial for time series forecasting, ensuring that historical data points are used optimally.</a:t>
            </a:r>
          </a:p>
          <a:p>
            <a:r>
              <a:rPr lang="en-US" dirty="0"/>
              <a:t>Once the optimized lag is identified, it automatically feeds into </a:t>
            </a:r>
            <a:r>
              <a:rPr lang="en-US" b="1" dirty="0"/>
              <a:t>Phase 2.</a:t>
            </a:r>
          </a:p>
          <a:p>
            <a:endParaRPr lang="en-US" b="1" dirty="0"/>
          </a:p>
          <a:p>
            <a:r>
              <a:rPr lang="en-US" dirty="0"/>
              <a:t> In </a:t>
            </a:r>
            <a:r>
              <a:rPr lang="en-US" b="1" dirty="0"/>
              <a:t>Phase 2 (Data Engineering) </a:t>
            </a:r>
            <a:r>
              <a:rPr lang="en-US" dirty="0"/>
              <a:t>where this optimized lag becomes a key feature for model training. </a:t>
            </a:r>
          </a:p>
          <a:p>
            <a:r>
              <a:rPr lang="en-US" dirty="0"/>
              <a:t>In this case, </a:t>
            </a:r>
            <a:r>
              <a:rPr lang="en-US" b="1" dirty="0" err="1"/>
              <a:t>XGBoost</a:t>
            </a:r>
            <a:r>
              <a:rPr lang="en-US" dirty="0"/>
              <a:t> is the primary algorithm used for predictive modeling, incorporating the optimized lag into the feature set to improve model performance.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7E2CF70-0712-5CD7-4C41-8AFA23D5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03" y="4252128"/>
            <a:ext cx="6356274" cy="20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 descr="A plane flying over a city">
            <a:extLst>
              <a:ext uri="{FF2B5EF4-FFF2-40B4-BE49-F238E27FC236}">
                <a16:creationId xmlns:a16="http://schemas.microsoft.com/office/drawing/2014/main" id="{9100BC91-12A3-DE75-3F38-9C17D39DC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" r="39"/>
          <a:stretch/>
        </p:blipFill>
        <p:spPr>
          <a:xfrm>
            <a:off x="232199" y="1831699"/>
            <a:ext cx="1652886" cy="230547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2ADFDE6-43CD-3671-CCAD-E8DBC882577C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A42D437-034A-E227-1082-D0A763F2D7B7}"/>
              </a:ext>
            </a:extLst>
          </p:cNvPr>
          <p:cNvSpPr txBox="1"/>
          <p:nvPr/>
        </p:nvSpPr>
        <p:spPr>
          <a:xfrm>
            <a:off x="151186" y="59037"/>
            <a:ext cx="52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Phase 1:  </a:t>
            </a:r>
            <a:r>
              <a:rPr lang="en-US" b="1" dirty="0" err="1"/>
              <a:t>Arimax</a:t>
            </a:r>
            <a:r>
              <a:rPr lang="en-US" b="1" dirty="0"/>
              <a:t> –Analyze time series for </a:t>
            </a:r>
            <a:r>
              <a:rPr lang="en-US" b="1" dirty="0" err="1"/>
              <a:t>XGBoost</a:t>
            </a:r>
            <a:r>
              <a:rPr lang="en-US" b="1" dirty="0"/>
              <a:t> lag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1A923A1-CB2B-4302-B29E-E7FA847F3192}"/>
              </a:ext>
            </a:extLst>
          </p:cNvPr>
          <p:cNvSpPr txBox="1"/>
          <p:nvPr/>
        </p:nvSpPr>
        <p:spPr>
          <a:xfrm>
            <a:off x="2266950" y="735668"/>
            <a:ext cx="9483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Phase 2 (Data Engineering) </a:t>
            </a:r>
            <a:r>
              <a:rPr lang="en-US" dirty="0"/>
              <a:t>where this optimized lag becomes a key feature for model training. </a:t>
            </a:r>
          </a:p>
          <a:p>
            <a:r>
              <a:rPr lang="en-US" dirty="0"/>
              <a:t>In this case, </a:t>
            </a:r>
            <a:r>
              <a:rPr lang="en-US" b="1" dirty="0" err="1"/>
              <a:t>XGBoost</a:t>
            </a:r>
            <a:r>
              <a:rPr lang="en-US" dirty="0"/>
              <a:t> is the primary algorithm used for predictive modeling, incorporating the optimized lag into the feature set to improve model performance.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FCEA18D-C379-6786-D85D-4E0795E6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2984435"/>
            <a:ext cx="8945880" cy="23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2320290"/>
            <a:ext cx="9144000" cy="3136738"/>
          </a:xfrm>
          <a:noFill/>
        </p:spPr>
        <p:txBody>
          <a:bodyPr/>
          <a:lstStyle/>
          <a:p>
            <a:r>
              <a:rPr lang="en-US" dirty="0"/>
              <a:t>Architecture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Phase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7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064D2207-AA67-DAD1-D42E-7A07328C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D86851D7-955F-085C-8368-D9B65525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5811"/>
            <a:ext cx="4286053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799744D-C4F4-0234-A0F4-6B9AA6574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4286052" cy="166007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Placeholder 7" descr="Looking up view of tall buildings">
            <a:extLst>
              <a:ext uri="{FF2B5EF4-FFF2-40B4-BE49-F238E27FC236}">
                <a16:creationId xmlns:a16="http://schemas.microsoft.com/office/drawing/2014/main" id="{A672B903-78EE-718A-C122-69D5120788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3" r="2" b="19896"/>
          <a:stretch/>
        </p:blipFill>
        <p:spPr>
          <a:xfrm>
            <a:off x="727382" y="2008094"/>
            <a:ext cx="3410985" cy="430126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548639"/>
            <a:ext cx="3523686" cy="12943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system architecture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6642B0-9471-BD50-85E2-0F9255B3E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854" y="-430499"/>
            <a:ext cx="8053633" cy="71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 b="1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2000" b="1" i="0" u="sng" dirty="0">
                <a:solidFill>
                  <a:srgbClr val="111111"/>
                </a:solidFill>
                <a:effectLst/>
                <a:latin typeface="-apple-system"/>
              </a:rPr>
              <a:t>Why </a:t>
            </a:r>
            <a:r>
              <a:rPr lang="en-US" sz="2000" b="1" i="0" u="sng" dirty="0" err="1">
                <a:solidFill>
                  <a:srgbClr val="111111"/>
                </a:solidFill>
                <a:effectLst/>
                <a:latin typeface="-apple-system"/>
              </a:rPr>
              <a:t>XGBoost</a:t>
            </a:r>
            <a:r>
              <a:rPr lang="en-US" sz="2000" b="1" u="sng" dirty="0">
                <a:solidFill>
                  <a:srgbClr val="111111"/>
                </a:solidFill>
                <a:latin typeface="-apple-system"/>
              </a:rPr>
              <a:t> ?</a:t>
            </a:r>
            <a:endParaRPr lang="en-US" sz="2000" b="1" i="0" u="sng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endParaRPr lang="en-US" sz="2000" b="1" i="0" dirty="0">
              <a:solidFill>
                <a:srgbClr val="111111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Handles missing data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-apple-system"/>
              </a:rPr>
              <a:t> “</a:t>
            </a:r>
            <a:r>
              <a:rPr lang="en-US" sz="2000" b="0" i="1" dirty="0">
                <a:solidFill>
                  <a:srgbClr val="111111"/>
                </a:solidFill>
                <a:effectLst/>
                <a:latin typeface="-apple-system"/>
              </a:rPr>
              <a:t>Efficiently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” manages datasets with missing values.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Scalable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Suitable for large datasets.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High Performance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Often outperforms other machine learning algorithms on structured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Algorithm: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Gradient Boosting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Utilizes decision trees to improve model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  <a:latin typeface="-apple-system"/>
              </a:rPr>
              <a:t>Do not remove outlier\Noise – TS requirement. </a:t>
            </a: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Key 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err="1">
                <a:solidFill>
                  <a:srgbClr val="111111"/>
                </a:solidFill>
                <a:effectLst/>
                <a:latin typeface="-apple-system"/>
              </a:rPr>
              <a:t>max_depth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Maximum depth of a tree.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err="1">
                <a:solidFill>
                  <a:srgbClr val="111111"/>
                </a:solidFill>
                <a:effectLst/>
                <a:latin typeface="-apple-system"/>
              </a:rPr>
              <a:t>n_estimators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Number of boosting rounds.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 err="1">
                <a:solidFill>
                  <a:srgbClr val="111111"/>
                </a:solidFill>
                <a:effectLst/>
                <a:latin typeface="-apple-system"/>
              </a:rPr>
              <a:t>learning_rate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Step size shrinkage to prevent overfitting.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subsample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Fraction of samples used for fitting individual base learners.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-apple-system"/>
              </a:rPr>
              <a:t>Grid Search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-apple-system"/>
              </a:rPr>
              <a:t>: Perform grid search to optimize these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F427D9-0190-A168-DC1E-083028F6C69E}"/>
              </a:ext>
            </a:extLst>
          </p:cNvPr>
          <p:cNvSpPr txBox="1"/>
          <p:nvPr/>
        </p:nvSpPr>
        <p:spPr>
          <a:xfrm>
            <a:off x="255060" y="642963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05896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990" y="1657350"/>
            <a:ext cx="10203180" cy="3136738"/>
          </a:xfrm>
          <a:noFill/>
        </p:spPr>
        <p:txBody>
          <a:bodyPr/>
          <a:lstStyle/>
          <a:p>
            <a:r>
              <a:rPr lang="en-US" b="1" dirty="0"/>
              <a:t>Development  Environment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647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8E3BE7D-7BD6-5B4F-C5B6-67636CAB7561}"/>
              </a:ext>
            </a:extLst>
          </p:cNvPr>
          <p:cNvSpPr txBox="1"/>
          <p:nvPr/>
        </p:nvSpPr>
        <p:spPr>
          <a:xfrm>
            <a:off x="411480" y="205740"/>
            <a:ext cx="76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ML-DLC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66C2316-285F-3110-8ADC-A0CFF4C55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93" y="37305"/>
            <a:ext cx="6712482" cy="67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8E3BE7D-7BD6-5B4F-C5B6-67636CAB7561}"/>
              </a:ext>
            </a:extLst>
          </p:cNvPr>
          <p:cNvSpPr txBox="1"/>
          <p:nvPr/>
        </p:nvSpPr>
        <p:spPr>
          <a:xfrm>
            <a:off x="868680" y="377190"/>
            <a:ext cx="76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ML-DLC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81D6260-D785-AF2A-620F-0401C1506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666" y="1842866"/>
            <a:ext cx="732574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8E3BE7D-7BD6-5B4F-C5B6-67636CAB7561}"/>
              </a:ext>
            </a:extLst>
          </p:cNvPr>
          <p:cNvSpPr txBox="1"/>
          <p:nvPr/>
        </p:nvSpPr>
        <p:spPr>
          <a:xfrm>
            <a:off x="0" y="0"/>
            <a:ext cx="1695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ML-DLC</a:t>
            </a:r>
            <a:r>
              <a:rPr lang="en-US" sz="4400" b="1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C0BA72-B221-6677-320D-C2B658A9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386" y="2122969"/>
            <a:ext cx="5411281" cy="214042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400756A-5218-AE38-C8B1-FCFD78B60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80" y="142416"/>
            <a:ext cx="5296639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6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B2EC43F4-9462-2848-04C7-ECFA9A0F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4" y="1238175"/>
            <a:ext cx="10269492" cy="438165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8E3BE7D-7BD6-5B4F-C5B6-67636CAB7561}"/>
              </a:ext>
            </a:extLst>
          </p:cNvPr>
          <p:cNvSpPr txBox="1"/>
          <p:nvPr/>
        </p:nvSpPr>
        <p:spPr>
          <a:xfrm>
            <a:off x="1885950" y="171450"/>
            <a:ext cx="76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Main Class Structure</a:t>
            </a:r>
          </a:p>
        </p:txBody>
      </p:sp>
    </p:spTree>
    <p:extLst>
      <p:ext uri="{BB962C8B-B14F-4D97-AF65-F5344CB8AC3E}">
        <p14:creationId xmlns:p14="http://schemas.microsoft.com/office/powerpoint/2010/main" val="61220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04" y="328599"/>
            <a:ext cx="5050187" cy="7144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Introduction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504827DB-036A-C1B8-3336-B606BC00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52" y="1320563"/>
            <a:ext cx="4414098" cy="5101769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956C586-7D46-491A-1534-2777BE319F89}"/>
              </a:ext>
            </a:extLst>
          </p:cNvPr>
          <p:cNvSpPr txBox="1"/>
          <p:nvPr/>
        </p:nvSpPr>
        <p:spPr>
          <a:xfrm>
            <a:off x="619909" y="610766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DatetimeIndex</a:t>
            </a:r>
            <a:r>
              <a:rPr lang="en-US" dirty="0"/>
              <a:t>: 3501 entries, 2014-10-01 to 2024-05-01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C56E021-7E4F-1D56-4D28-4A549928C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8" y="2431312"/>
            <a:ext cx="6356274" cy="20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545AB31-2091-DE16-5636-8B47E91F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1" y="994409"/>
            <a:ext cx="9137278" cy="527964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E80F40D-47CD-BBA3-6988-5B222F575A1E}"/>
              </a:ext>
            </a:extLst>
          </p:cNvPr>
          <p:cNvSpPr txBox="1"/>
          <p:nvPr/>
        </p:nvSpPr>
        <p:spPr>
          <a:xfrm>
            <a:off x="2252277" y="91440"/>
            <a:ext cx="7687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Development - IDE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C349CB2-2BAC-9C8A-86E2-6A66D66A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25" y="666750"/>
            <a:ext cx="7926846" cy="45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3EFDBD6-DE1B-706B-AC8E-F1E51433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038677"/>
            <a:ext cx="2472537" cy="255791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C2889BB-3D32-DE4F-2F85-4A779EEE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5" y="2913199"/>
            <a:ext cx="4743921" cy="3005422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744590E-210E-BD5A-47BD-C92207AF873A}"/>
              </a:ext>
            </a:extLst>
          </p:cNvPr>
          <p:cNvSpPr txBox="1"/>
          <p:nvPr/>
        </p:nvSpPr>
        <p:spPr>
          <a:xfrm flipH="1">
            <a:off x="2594608" y="0"/>
            <a:ext cx="7155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Version</a:t>
            </a:r>
            <a:r>
              <a:rPr lang="en-US" dirty="0"/>
              <a:t>   </a:t>
            </a:r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Repository</a:t>
            </a:r>
          </a:p>
          <a:p>
            <a:r>
              <a:rPr lang="en-US" sz="44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		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2FB4F31-9341-A572-06AD-9F0D752517C1}"/>
              </a:ext>
            </a:extLst>
          </p:cNvPr>
          <p:cNvSpPr txBox="1"/>
          <p:nvPr/>
        </p:nvSpPr>
        <p:spPr>
          <a:xfrm>
            <a:off x="4698199" y="2317634"/>
            <a:ext cx="3308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Code, Model,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6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0"/>
            <a:ext cx="9906000" cy="876434"/>
          </a:xfrm>
          <a:noFill/>
        </p:spPr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F15A00F-7C09-E7AC-2680-71430D6B92EF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868680" y="1034858"/>
            <a:ext cx="9906000" cy="698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Language: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 3.11</a:t>
            </a: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IDE: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PyCharm 2024.1.1 (Community Edition)</a:t>
            </a:r>
          </a:p>
          <a:p>
            <a:pPr lvl="3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Using: </a:t>
            </a: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Time series algorithm: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Arimax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Sarimax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Adapted to time series: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Xgboost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Libraries: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pandas,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numpy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scikit-learn,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xgboost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statsmodels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matplotlib, 		         seaborn,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catboost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pmdarima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torch,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joblib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scipy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5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Utilities: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(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machine learning hyperparameter tuning)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Dependency management and package management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Poetry version 1.8.3</a:t>
            </a: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Source control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de-DE" altLang="en-US" dirty="0">
                <a:solidFill>
                  <a:schemeClr val="tx1"/>
                </a:solidFill>
                <a:latin typeface="Arial" panose="020B0604020202020204" pitchFamily="34" charset="0"/>
              </a:rPr>
              <a:t>git  - version 2.40.1.windows.1</a:t>
            </a: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de-DE" altLang="en-US" dirty="0">
                <a:solidFill>
                  <a:schemeClr val="tx1"/>
                </a:solidFill>
                <a:latin typeface="Arial" panose="020B0604020202020204" pitchFamily="34" charset="0"/>
              </a:rPr>
              <a:t> GitHub Desktop -</a:t>
            </a:r>
            <a:r>
              <a:rPr lang="en-US" b="0" i="0" dirty="0">
                <a:solidFill>
                  <a:srgbClr val="F6F8FA"/>
                </a:solidFill>
                <a:effectLst/>
                <a:latin typeface="system-ui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Version 3.4.5 (x64)</a:t>
            </a: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4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0261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202"/>
            <a:ext cx="9906000" cy="628649"/>
          </a:xfrm>
          <a:noFill/>
        </p:spPr>
        <p:txBody>
          <a:bodyPr/>
          <a:lstStyle/>
          <a:p>
            <a:r>
              <a:rPr lang="en-US" dirty="0" err="1"/>
              <a:t>SARIMAx</a:t>
            </a:r>
            <a:r>
              <a:rPr lang="en-US" dirty="0"/>
              <a:t> Analysis - Period: : Yearly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39F8E69-7FBD-1766-E682-8353564E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39906"/>
            <a:ext cx="6004002" cy="437477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44BB72D4-013D-B764-7371-C5E3A4F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77" y="1039906"/>
            <a:ext cx="6032957" cy="4374776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514F357A-FEFD-04A0-99C8-02ACA04B6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005" y="5647764"/>
            <a:ext cx="3801595" cy="80859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3145A554-2A85-5270-DD73-AC5174E0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4" y="5647764"/>
            <a:ext cx="4272064" cy="808593"/>
          </a:xfrm>
          <a:prstGeom prst="rect">
            <a:avLst/>
          </a:prstGeom>
        </p:spPr>
      </p:pic>
      <p:sp>
        <p:nvSpPr>
          <p:cNvPr id="22" name="פרצוף מחייך 21">
            <a:extLst>
              <a:ext uri="{FF2B5EF4-FFF2-40B4-BE49-F238E27FC236}">
                <a16:creationId xmlns:a16="http://schemas.microsoft.com/office/drawing/2014/main" id="{58850105-ECDB-4669-A2F5-629774B0EFEA}"/>
              </a:ext>
            </a:extLst>
          </p:cNvPr>
          <p:cNvSpPr/>
          <p:nvPr/>
        </p:nvSpPr>
        <p:spPr>
          <a:xfrm>
            <a:off x="8739905" y="5805737"/>
            <a:ext cx="386166" cy="432074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SARIMAx Analysis - Period: : Monthly</a:t>
            </a:r>
            <a:endParaRPr lang="en-US" sz="34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9372E6F-4FB4-6226-F141-4EF24BB4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" y="551062"/>
            <a:ext cx="5179737" cy="3768259"/>
          </a:xfrm>
          <a:prstGeom prst="rect">
            <a:avLst/>
          </a:prstGeom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FEF9228F-EE74-30DB-8244-152545EE7A8A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6373330" y="551062"/>
            <a:ext cx="5215584" cy="3768259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07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0202"/>
            <a:ext cx="9906000" cy="628649"/>
          </a:xfrm>
          <a:noFill/>
        </p:spPr>
        <p:txBody>
          <a:bodyPr/>
          <a:lstStyle/>
          <a:p>
            <a:r>
              <a:rPr lang="en-US" dirty="0" err="1"/>
              <a:t>SARIMAx</a:t>
            </a:r>
            <a:r>
              <a:rPr lang="en-US" dirty="0"/>
              <a:t> Analysis - Period: Daily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B3E4FA-4409-B285-46B1-A9476461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3" y="878540"/>
            <a:ext cx="5707436" cy="407782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3C1D05D-9A52-D981-0958-E8631C45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69" y="877422"/>
            <a:ext cx="6128710" cy="407894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D5605D0-1F49-935F-6717-F637EA34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729" y="5093956"/>
            <a:ext cx="5511307" cy="156719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AE30A5D-3D23-9561-A65B-84BB735A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47" y="5374059"/>
            <a:ext cx="4684027" cy="1006990"/>
          </a:xfrm>
          <a:prstGeom prst="rect">
            <a:avLst/>
          </a:prstGeom>
        </p:spPr>
      </p:pic>
      <p:sp>
        <p:nvSpPr>
          <p:cNvPr id="12" name="פרצוף מחייך 11">
            <a:extLst>
              <a:ext uri="{FF2B5EF4-FFF2-40B4-BE49-F238E27FC236}">
                <a16:creationId xmlns:a16="http://schemas.microsoft.com/office/drawing/2014/main" id="{2E79D282-7B71-4E87-C8FC-0C9A7D38D3E0}"/>
              </a:ext>
            </a:extLst>
          </p:cNvPr>
          <p:cNvSpPr/>
          <p:nvPr/>
        </p:nvSpPr>
        <p:spPr>
          <a:xfrm>
            <a:off x="11387387" y="5093956"/>
            <a:ext cx="386166" cy="432074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00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A49195-69EB-4E39-A68A-C232E2D03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2F9DC-743D-47E7-A019-EE09540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1239078"/>
            <a:ext cx="7802880" cy="32315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Summary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80B82-CD55-43FD-92C4-F05E2A8D1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2" y="19556"/>
            <a:ext cx="8547253" cy="23223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A4F542-D561-4AFB-8321-EB900BAF0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17931" y="0"/>
            <a:ext cx="1461005" cy="461772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D9248B-0006-4BFE-8110-40C16E45C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935720" y="3957320"/>
            <a:ext cx="3272713" cy="290067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93BB5-7AFA-4C8F-AECA-CE733B1FD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3326" y="0"/>
            <a:ext cx="1332509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21483B-CE28-412B-9C71-9BE081E9D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37960" y="0"/>
            <a:ext cx="5654039" cy="220625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9F4738-DD27-44BE-98C6-AB0B2296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196840"/>
            <a:ext cx="5181599" cy="16416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89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27"/>
            <a:ext cx="11201400" cy="628649"/>
          </a:xfrm>
          <a:noFill/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 TS Hybrid solution 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91C4937-F310-4D9F-D93D-A7CE577F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63" y="1577340"/>
            <a:ext cx="9342220" cy="4080510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186EE68B-1A25-4317-B1DF-345F8FAAD0A8}"/>
              </a:ext>
            </a:extLst>
          </p:cNvPr>
          <p:cNvSpPr/>
          <p:nvPr/>
        </p:nvSpPr>
        <p:spPr>
          <a:xfrm>
            <a:off x="1062990" y="4526280"/>
            <a:ext cx="9029700" cy="6286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4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ED6E0C-8CA3-F5D8-562F-7384FC5B4FC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092702" y="1732471"/>
            <a:ext cx="4751924" cy="21743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Overview:</a:t>
            </a:r>
            <a:endParaRPr lang="en-US" altLang="en-US" b="1" dirty="0"/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dirty="0"/>
              <a:t>Introduction to the time series modeling approach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Why </a:t>
            </a:r>
            <a:r>
              <a:rPr lang="en-US" dirty="0" err="1"/>
              <a:t>XGBoost</a:t>
            </a:r>
            <a:r>
              <a:rPr lang="en-US" dirty="0"/>
              <a:t> is chosen for time series data</a:t>
            </a:r>
          </a:p>
          <a:p>
            <a:pPr marL="457200" lvl="1" fontAlgn="base"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High-level explanation of the architecture and process flow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Placeholder 6" descr="סגור תמונה של נתוני גרף צבעוני">
            <a:extLst>
              <a:ext uri="{FF2B5EF4-FFF2-40B4-BE49-F238E27FC236}">
                <a16:creationId xmlns:a16="http://schemas.microsoft.com/office/drawing/2014/main" id="{E897F969-AD89-E823-3E5B-5A300A2D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7" r="11302" b="-2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8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8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8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8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9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9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9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0" name="Rectangle 96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015C693-3604-6103-CBAC-0127B3A6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1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1" name="Rectangle 98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871538"/>
            <a:ext cx="6515100" cy="32029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88" y="203135"/>
            <a:ext cx="8776611" cy="864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google research </a:t>
            </a:r>
            <a:r>
              <a:rPr lang="en-US" sz="4200" dirty="0" err="1"/>
              <a:t>Colab</a:t>
            </a:r>
            <a:endParaRPr lang="en-US" sz="4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ECFBD5-222A-E547-AAAA-18F94759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59" y="1385832"/>
            <a:ext cx="4823591" cy="4662805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A875EF5-781F-99B6-1C2C-37407D7CDBB0}"/>
              </a:ext>
            </a:extLst>
          </p:cNvPr>
          <p:cNvSpPr txBox="1"/>
          <p:nvPr/>
        </p:nvSpPr>
        <p:spPr>
          <a:xfrm>
            <a:off x="420893" y="629233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206824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24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6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6" descr="סגור תמונה של נתוני גרף צבעוני">
            <a:extLst>
              <a:ext uri="{FF2B5EF4-FFF2-40B4-BE49-F238E27FC236}">
                <a16:creationId xmlns:a16="http://schemas.microsoft.com/office/drawing/2014/main" id="{E897F969-AD89-E823-3E5B-5A300A2D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7" r="11302" b="-2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B162E680-D39C-864A-08D7-856455CB36A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049839" y="-87321"/>
            <a:ext cx="6288818" cy="810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/>
              <a:t>  Problem Definition: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You’re working on a time series forecasting problem where the goal is to predict future values based on past observations. This could be anything from stock prices.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capturing lagged relationships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challenge: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Define the Range of Lags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Decide on a range of lag values to test, e.g., 1 to 10 previous time steps. -</a:t>
            </a:r>
            <a:r>
              <a:rPr lang="en-US" b="1" i="0" dirty="0">
                <a:solidFill>
                  <a:srgbClr val="00B050"/>
                </a:solidFill>
                <a:effectLst/>
                <a:latin typeface="-apple-system"/>
              </a:rPr>
              <a:t>Done</a:t>
            </a:r>
          </a:p>
          <a:p>
            <a:pPr lvl="1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Create Lagged Features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For each lag value, create new features in your dataset representing the values at those previous time steps. </a:t>
            </a:r>
            <a:r>
              <a:rPr lang="en-US" b="1" i="0" dirty="0">
                <a:solidFill>
                  <a:srgbClr val="00B050"/>
                </a:solidFill>
                <a:effectLst/>
                <a:latin typeface="-apple-system"/>
              </a:rPr>
              <a:t>Done</a:t>
            </a:r>
          </a:p>
          <a:p>
            <a:pPr lvl="1">
              <a:buFont typeface="+mj-lt"/>
              <a:buAutoNum type="arabicPeriod"/>
            </a:pPr>
            <a:r>
              <a:rPr lang="en-US" b="1" dirty="0">
                <a:solidFill>
                  <a:srgbClr val="111111"/>
                </a:solidFill>
                <a:latin typeface="-apple-system"/>
              </a:rPr>
              <a:t>Forecast Automated Framework: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Holistic solution in the spirit of the COLAB research. the improvements specialized in feature engineering keep OOP principles(PyCharm). </a:t>
            </a:r>
            <a:r>
              <a:rPr lang="en-US" b="1" i="0" dirty="0">
                <a:solidFill>
                  <a:srgbClr val="00B050"/>
                </a:solidFill>
                <a:effectLst/>
                <a:latin typeface="-apple-system"/>
              </a:rPr>
              <a:t>Done</a:t>
            </a: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Amazon 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Bedrock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cloud Implementation based on the Holistic solution developed by PyCharm. 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To do</a:t>
            </a:r>
            <a:endParaRPr lang="en-US" b="1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-apple-system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ED41239-1DC7-F518-02C7-5296E9069CB6}"/>
              </a:ext>
            </a:extLst>
          </p:cNvPr>
          <p:cNvSpPr txBox="1"/>
          <p:nvPr/>
        </p:nvSpPr>
        <p:spPr>
          <a:xfrm>
            <a:off x="3308416" y="6359009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8881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088" y="203135"/>
            <a:ext cx="8776611" cy="864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Models RESULT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956C586-7D46-491A-1534-2777BE319F89}"/>
              </a:ext>
            </a:extLst>
          </p:cNvPr>
          <p:cNvSpPr txBox="1"/>
          <p:nvPr/>
        </p:nvSpPr>
        <p:spPr>
          <a:xfrm>
            <a:off x="619909" y="610766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DatetimeIndex</a:t>
            </a:r>
            <a:r>
              <a:rPr lang="en-US" dirty="0"/>
              <a:t>: 3501 entries, 214-10-01 to 2024-05-01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3888074-8575-12A9-949F-632BA783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2" y="1452241"/>
            <a:ext cx="11058368" cy="4642342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C9624DC-E7D3-8EEB-014A-147C250E2CCC}"/>
              </a:ext>
            </a:extLst>
          </p:cNvPr>
          <p:cNvSpPr txBox="1"/>
          <p:nvPr/>
        </p:nvSpPr>
        <p:spPr>
          <a:xfrm>
            <a:off x="117159" y="643494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189256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09" y="57124"/>
            <a:ext cx="6947811" cy="864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Algorithms Comparison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24230CB9-2CA0-6D31-0F2F-4DC53F8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05" y="342900"/>
            <a:ext cx="2548272" cy="81260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580A69D-76B0-2AC5-4832-1BD8F7CF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0" y="1221330"/>
            <a:ext cx="9636979" cy="4989357"/>
          </a:xfrm>
          <a:prstGeom prst="rect">
            <a:avLst/>
          </a:prstGeom>
        </p:spPr>
      </p:pic>
      <p:sp>
        <p:nvSpPr>
          <p:cNvPr id="9" name="כוכב: 7 פינות 8">
            <a:extLst>
              <a:ext uri="{FF2B5EF4-FFF2-40B4-BE49-F238E27FC236}">
                <a16:creationId xmlns:a16="http://schemas.microsoft.com/office/drawing/2014/main" id="{525840EA-FBED-6146-7167-66D3D89A2D1A}"/>
              </a:ext>
            </a:extLst>
          </p:cNvPr>
          <p:cNvSpPr/>
          <p:nvPr/>
        </p:nvSpPr>
        <p:spPr>
          <a:xfrm>
            <a:off x="5484489" y="4442452"/>
            <a:ext cx="378148" cy="297039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כוכב: 7 פינות 14">
            <a:extLst>
              <a:ext uri="{FF2B5EF4-FFF2-40B4-BE49-F238E27FC236}">
                <a16:creationId xmlns:a16="http://schemas.microsoft.com/office/drawing/2014/main" id="{707CB220-6C47-2758-65A7-EC65F9039EFC}"/>
              </a:ext>
            </a:extLst>
          </p:cNvPr>
          <p:cNvSpPr/>
          <p:nvPr/>
        </p:nvSpPr>
        <p:spPr>
          <a:xfrm>
            <a:off x="2157809" y="5164243"/>
            <a:ext cx="214932" cy="163971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כוכב: 7 פינות 16">
            <a:extLst>
              <a:ext uri="{FF2B5EF4-FFF2-40B4-BE49-F238E27FC236}">
                <a16:creationId xmlns:a16="http://schemas.microsoft.com/office/drawing/2014/main" id="{8D0E91EC-89C4-730F-4101-F73F00D1A2FF}"/>
              </a:ext>
            </a:extLst>
          </p:cNvPr>
          <p:cNvSpPr/>
          <p:nvPr/>
        </p:nvSpPr>
        <p:spPr>
          <a:xfrm>
            <a:off x="3842645" y="4918286"/>
            <a:ext cx="276620" cy="245957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9693789D-5F4B-137E-8EB1-3330B3AD3312}"/>
              </a:ext>
            </a:extLst>
          </p:cNvPr>
          <p:cNvSpPr txBox="1"/>
          <p:nvPr/>
        </p:nvSpPr>
        <p:spPr>
          <a:xfrm>
            <a:off x="184509" y="640583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427366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09" y="57124"/>
            <a:ext cx="10099491" cy="8643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200" dirty="0"/>
              <a:t> Best Result Model – Manual Lag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04DDE8AD-C694-E47E-EE7B-0215F139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11" y="1585655"/>
            <a:ext cx="9126889" cy="436601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312F33A-2F4C-A537-746C-61436BF65B4E}"/>
              </a:ext>
            </a:extLst>
          </p:cNvPr>
          <p:cNvSpPr txBox="1"/>
          <p:nvPr/>
        </p:nvSpPr>
        <p:spPr>
          <a:xfrm>
            <a:off x="420893" y="6292334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Workflow and Execution </a:t>
            </a:r>
          </a:p>
        </p:txBody>
      </p:sp>
    </p:spTree>
    <p:extLst>
      <p:ext uri="{BB962C8B-B14F-4D97-AF65-F5344CB8AC3E}">
        <p14:creationId xmlns:p14="http://schemas.microsoft.com/office/powerpoint/2010/main" val="1029895014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{18F2D65D-1D99-4AAC-B2A8-EE2EFE900785}tf22797433_win32</Template>
  <TotalTime>727</TotalTime>
  <Words>1791</Words>
  <Application>Microsoft Office PowerPoint</Application>
  <PresentationFormat>מסך רחב</PresentationFormat>
  <Paragraphs>237</Paragraphs>
  <Slides>40</Slides>
  <Notes>40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40</vt:i4>
      </vt:variant>
    </vt:vector>
  </HeadingPairs>
  <TitlesOfParts>
    <vt:vector size="49" baseType="lpstr">
      <vt:lpstr>-apple-system</vt:lpstr>
      <vt:lpstr>Aptos</vt:lpstr>
      <vt:lpstr>Arial</vt:lpstr>
      <vt:lpstr>Calibri</vt:lpstr>
      <vt:lpstr>Neue Haas Grotesk Text Pro</vt:lpstr>
      <vt:lpstr>system-ui</vt:lpstr>
      <vt:lpstr>Univers Condensed Light</vt:lpstr>
      <vt:lpstr>Walbaum Display Light</vt:lpstr>
      <vt:lpstr>AngleLinesVTI</vt:lpstr>
      <vt:lpstr> Time series forecast   XGBoost TS – Hybrid solution.                                    Auto Framework.   Determining Optimal Lags for XGBoost    Your Name:   Guy Yarhi Cycle:               DS17  2024</vt:lpstr>
      <vt:lpstr>AGENDA</vt:lpstr>
      <vt:lpstr>Introduction</vt:lpstr>
      <vt:lpstr>מצגת של PowerPoint‏</vt:lpstr>
      <vt:lpstr>google research Colab</vt:lpstr>
      <vt:lpstr>מצגת של PowerPoint‏</vt:lpstr>
      <vt:lpstr>Models RESULT</vt:lpstr>
      <vt:lpstr>Algorithms Comparison</vt:lpstr>
      <vt:lpstr> Best Result Model – Manual Lag</vt:lpstr>
      <vt:lpstr> Best Result Model</vt:lpstr>
      <vt:lpstr>Data Exploration </vt:lpstr>
      <vt:lpstr>Data  Flow </vt:lpstr>
      <vt:lpstr>Data Exploration.</vt:lpstr>
      <vt:lpstr>system architecture</vt:lpstr>
      <vt:lpstr>XGBoost – BESt Practice </vt:lpstr>
      <vt:lpstr>Architecture  Phase 1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Architecture  Phase 2  </vt:lpstr>
      <vt:lpstr>system architecture</vt:lpstr>
      <vt:lpstr>Development  Environment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Development Environment</vt:lpstr>
      <vt:lpstr>Summary</vt:lpstr>
      <vt:lpstr>SARIMAx Analysis - Period: : Yearly</vt:lpstr>
      <vt:lpstr>SARIMAx Analysis - Period: : Monthly</vt:lpstr>
      <vt:lpstr>SARIMAx Analysis - Period: Daily</vt:lpstr>
      <vt:lpstr>Summary</vt:lpstr>
      <vt:lpstr>XGBoost  TS Hybrid solution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11</cp:revision>
  <dcterms:created xsi:type="dcterms:W3CDTF">2024-09-07T23:56:37Z</dcterms:created>
  <dcterms:modified xsi:type="dcterms:W3CDTF">2024-09-24T13:48:34Z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